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63" r:id="rId5"/>
    <p:sldId id="257" r:id="rId6"/>
    <p:sldId id="1500" r:id="rId7"/>
    <p:sldId id="265" r:id="rId8"/>
    <p:sldId id="1501" r:id="rId9"/>
    <p:sldId id="261" r:id="rId10"/>
    <p:sldId id="1502" r:id="rId11"/>
    <p:sldId id="256" r:id="rId12"/>
    <p:sldId id="305" r:id="rId13"/>
    <p:sldId id="1486" r:id="rId14"/>
    <p:sldId id="1498" r:id="rId15"/>
    <p:sldId id="454" r:id="rId16"/>
    <p:sldId id="452" r:id="rId17"/>
    <p:sldId id="453" r:id="rId18"/>
    <p:sldId id="258" r:id="rId19"/>
    <p:sldId id="287" r:id="rId20"/>
    <p:sldId id="356" r:id="rId21"/>
    <p:sldId id="462" r:id="rId22"/>
    <p:sldId id="366" r:id="rId23"/>
    <p:sldId id="1499" r:id="rId24"/>
    <p:sldId id="358" r:id="rId25"/>
    <p:sldId id="1484" r:id="rId26"/>
    <p:sldId id="381" r:id="rId27"/>
    <p:sldId id="449" r:id="rId28"/>
    <p:sldId id="459" r:id="rId29"/>
    <p:sldId id="478" r:id="rId30"/>
    <p:sldId id="479" r:id="rId31"/>
    <p:sldId id="450" r:id="rId32"/>
    <p:sldId id="264" r:id="rId33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97132"/>
    <a:srgbClr val="00B050"/>
    <a:srgbClr val="215F9A"/>
    <a:srgbClr val="EA2314"/>
    <a:srgbClr val="E2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A37D25-2054-4E2E-9572-14FE94E115AB}" v="1" dt="2026-07-09T13:16:29.174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svg"/><Relationship Id="rId1" Type="http://schemas.openxmlformats.org/officeDocument/2006/relationships/image" Target="../media/image49.svg"/><Relationship Id="rId4" Type="http://schemas.openxmlformats.org/officeDocument/2006/relationships/image" Target="../media/image5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svg"/><Relationship Id="rId1" Type="http://schemas.openxmlformats.org/officeDocument/2006/relationships/image" Target="../media/image49.svg"/><Relationship Id="rId4" Type="http://schemas.openxmlformats.org/officeDocument/2006/relationships/image" Target="../media/image5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#2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76DE7-8B36-4E7D-81E3-034CD5699232}" type="doc">
      <dgm:prSet loTypeId="urn:microsoft.com/office/officeart/2005/8/layout/vProcess5" loCatId="process" qsTypeId="urn:microsoft.com/office/officeart/2005/8/quickstyle/simple1#1" qsCatId="simple" csTypeId="urn:microsoft.com/office/officeart/2005/8/colors/colorful3#1" csCatId="colorful" phldr="1"/>
      <dgm:spPr/>
      <dgm:t>
        <a:bodyPr/>
        <a:lstStyle/>
        <a:p>
          <a:endParaRPr lang="es-CL"/>
        </a:p>
      </dgm:t>
    </dgm:pt>
    <dgm:pt modelId="{95EC74BE-56AF-4B72-9BBC-30A498E46EFE}">
      <dgm:prSet phldrT="[Texto]" custT="1"/>
      <dgm:spPr/>
      <dgm:t>
        <a:bodyPr/>
        <a:lstStyle/>
        <a:p>
          <a:r>
            <a:rPr lang="es-CL" sz="2000"/>
            <a:t>Ley  N° 6.071  de Venta por piso </a:t>
          </a:r>
          <a:endParaRPr lang="es-CL" sz="2000" dirty="0"/>
        </a:p>
      </dgm:t>
    </dgm:pt>
    <dgm:pt modelId="{D8614DAC-6B81-4168-8A89-39E401318BC1}" type="parTrans" cxnId="{C61312B8-DB39-4B8F-BA83-B4F13DA7E867}">
      <dgm:prSet/>
      <dgm:spPr/>
      <dgm:t>
        <a:bodyPr/>
        <a:lstStyle/>
        <a:p>
          <a:endParaRPr lang="es-CL"/>
        </a:p>
      </dgm:t>
    </dgm:pt>
    <dgm:pt modelId="{5BC6E174-B950-4DF7-911E-13D8F1C179C3}" type="sibTrans" cxnId="{C61312B8-DB39-4B8F-BA83-B4F13DA7E867}">
      <dgm:prSet/>
      <dgm:spPr/>
      <dgm:t>
        <a:bodyPr/>
        <a:lstStyle/>
        <a:p>
          <a:endParaRPr lang="es-CL"/>
        </a:p>
      </dgm:t>
    </dgm:pt>
    <dgm:pt modelId="{1985FD52-83E9-4E32-BC57-4E4F2D49AACB}">
      <dgm:prSet phldrT="[Texto]" custT="1"/>
      <dgm:spPr/>
      <dgm:t>
        <a:bodyPr/>
        <a:lstStyle/>
        <a:p>
          <a:r>
            <a:rPr lang="es-CL" sz="2000"/>
            <a:t>Ley N° 19.537 de Copropiedad Inmobiliaria</a:t>
          </a:r>
          <a:endParaRPr lang="es-CL" sz="2000" dirty="0"/>
        </a:p>
      </dgm:t>
    </dgm:pt>
    <dgm:pt modelId="{1D74C3FE-1DA2-471C-997C-0C81836E6314}" type="parTrans" cxnId="{35ED7D40-A7B4-4F5D-8841-E118C0C87FB5}">
      <dgm:prSet/>
      <dgm:spPr/>
      <dgm:t>
        <a:bodyPr/>
        <a:lstStyle/>
        <a:p>
          <a:endParaRPr lang="es-CL"/>
        </a:p>
      </dgm:t>
    </dgm:pt>
    <dgm:pt modelId="{5FBC5A5A-135A-42DD-BFF7-7FE8F426C653}" type="sibTrans" cxnId="{35ED7D40-A7B4-4F5D-8841-E118C0C87FB5}">
      <dgm:prSet/>
      <dgm:spPr/>
      <dgm:t>
        <a:bodyPr/>
        <a:lstStyle/>
        <a:p>
          <a:endParaRPr lang="es-CL"/>
        </a:p>
      </dgm:t>
    </dgm:pt>
    <dgm:pt modelId="{8A961BA0-35F2-491E-AF40-66177830D962}">
      <dgm:prSet phldrT="[Texto]" custT="1"/>
      <dgm:spPr/>
      <dgm:t>
        <a:bodyPr/>
        <a:lstStyle/>
        <a:p>
          <a:r>
            <a:rPr lang="es-CL" sz="2000"/>
            <a:t>Ley N° 21.442 Nueva Ley de Copropiedad Inmobiliaria</a:t>
          </a:r>
        </a:p>
      </dgm:t>
    </dgm:pt>
    <dgm:pt modelId="{6B3590F4-299D-4908-BB88-8435DD04A194}" type="parTrans" cxnId="{A3D5C83E-11CF-4DBF-8C2E-737EAB0F6806}">
      <dgm:prSet/>
      <dgm:spPr/>
      <dgm:t>
        <a:bodyPr/>
        <a:lstStyle/>
        <a:p>
          <a:endParaRPr lang="es-CL"/>
        </a:p>
      </dgm:t>
    </dgm:pt>
    <dgm:pt modelId="{5B9BFA22-4EB3-44FF-AE2F-D467EB66FE07}" type="sibTrans" cxnId="{A3D5C83E-11CF-4DBF-8C2E-737EAB0F6806}">
      <dgm:prSet/>
      <dgm:spPr/>
      <dgm:t>
        <a:bodyPr/>
        <a:lstStyle/>
        <a:p>
          <a:endParaRPr lang="es-CL"/>
        </a:p>
      </dgm:t>
    </dgm:pt>
    <dgm:pt modelId="{E4E98AED-0999-4895-A78E-ABAD97548B4B}" type="pres">
      <dgm:prSet presAssocID="{27C76DE7-8B36-4E7D-81E3-034CD5699232}" presName="outerComposite" presStyleCnt="0">
        <dgm:presLayoutVars>
          <dgm:chMax val="5"/>
          <dgm:dir/>
          <dgm:resizeHandles val="exact"/>
        </dgm:presLayoutVars>
      </dgm:prSet>
      <dgm:spPr/>
    </dgm:pt>
    <dgm:pt modelId="{7E9EF2DF-425C-4B6A-8A56-500C1BE08BE0}" type="pres">
      <dgm:prSet presAssocID="{27C76DE7-8B36-4E7D-81E3-034CD5699232}" presName="dummyMaxCanvas" presStyleCnt="0">
        <dgm:presLayoutVars/>
      </dgm:prSet>
      <dgm:spPr/>
    </dgm:pt>
    <dgm:pt modelId="{C35FB5EA-AD00-4AD9-9089-C715A37A812D}" type="pres">
      <dgm:prSet presAssocID="{27C76DE7-8B36-4E7D-81E3-034CD5699232}" presName="ThreeNodes_1" presStyleLbl="node1" presStyleIdx="0" presStyleCnt="3">
        <dgm:presLayoutVars>
          <dgm:bulletEnabled val="1"/>
        </dgm:presLayoutVars>
      </dgm:prSet>
      <dgm:spPr/>
    </dgm:pt>
    <dgm:pt modelId="{4B204A49-4714-4F1E-99A5-66FAAEE52578}" type="pres">
      <dgm:prSet presAssocID="{27C76DE7-8B36-4E7D-81E3-034CD5699232}" presName="ThreeNodes_2" presStyleLbl="node1" presStyleIdx="1" presStyleCnt="3">
        <dgm:presLayoutVars>
          <dgm:bulletEnabled val="1"/>
        </dgm:presLayoutVars>
      </dgm:prSet>
      <dgm:spPr/>
    </dgm:pt>
    <dgm:pt modelId="{DDE404F6-4A1C-42FC-A692-DCCAACB73A8F}" type="pres">
      <dgm:prSet presAssocID="{27C76DE7-8B36-4E7D-81E3-034CD5699232}" presName="ThreeNodes_3" presStyleLbl="node1" presStyleIdx="2" presStyleCnt="3">
        <dgm:presLayoutVars>
          <dgm:bulletEnabled val="1"/>
        </dgm:presLayoutVars>
      </dgm:prSet>
      <dgm:spPr/>
    </dgm:pt>
    <dgm:pt modelId="{DB96A53D-C9EB-4621-B219-26BDD1B00BBA}" type="pres">
      <dgm:prSet presAssocID="{27C76DE7-8B36-4E7D-81E3-034CD5699232}" presName="ThreeConn_1-2" presStyleLbl="fgAccFollowNode1" presStyleIdx="0" presStyleCnt="2">
        <dgm:presLayoutVars>
          <dgm:bulletEnabled val="1"/>
        </dgm:presLayoutVars>
      </dgm:prSet>
      <dgm:spPr/>
    </dgm:pt>
    <dgm:pt modelId="{16F22A51-7549-4469-9AFC-BDD49A0248D6}" type="pres">
      <dgm:prSet presAssocID="{27C76DE7-8B36-4E7D-81E3-034CD5699232}" presName="ThreeConn_2-3" presStyleLbl="fgAccFollowNode1" presStyleIdx="1" presStyleCnt="2">
        <dgm:presLayoutVars>
          <dgm:bulletEnabled val="1"/>
        </dgm:presLayoutVars>
      </dgm:prSet>
      <dgm:spPr/>
    </dgm:pt>
    <dgm:pt modelId="{259B6612-D5DD-4C89-95A3-AC48DB2DD3FF}" type="pres">
      <dgm:prSet presAssocID="{27C76DE7-8B36-4E7D-81E3-034CD5699232}" presName="ThreeNodes_1_text" presStyleLbl="node1" presStyleIdx="2" presStyleCnt="3">
        <dgm:presLayoutVars>
          <dgm:bulletEnabled val="1"/>
        </dgm:presLayoutVars>
      </dgm:prSet>
      <dgm:spPr/>
    </dgm:pt>
    <dgm:pt modelId="{25E4F3B5-6DD8-4135-9EFB-790F934C83AE}" type="pres">
      <dgm:prSet presAssocID="{27C76DE7-8B36-4E7D-81E3-034CD5699232}" presName="ThreeNodes_2_text" presStyleLbl="node1" presStyleIdx="2" presStyleCnt="3">
        <dgm:presLayoutVars>
          <dgm:bulletEnabled val="1"/>
        </dgm:presLayoutVars>
      </dgm:prSet>
      <dgm:spPr/>
    </dgm:pt>
    <dgm:pt modelId="{1DCEB95B-7247-44DB-AB87-AD0A6BDB535D}" type="pres">
      <dgm:prSet presAssocID="{27C76DE7-8B36-4E7D-81E3-034CD569923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4945105-8B7F-4067-9462-A6BD5B9802DC}" type="presOf" srcId="{95EC74BE-56AF-4B72-9BBC-30A498E46EFE}" destId="{259B6612-D5DD-4C89-95A3-AC48DB2DD3FF}" srcOrd="1" destOrd="0" presId="urn:microsoft.com/office/officeart/2005/8/layout/vProcess5"/>
    <dgm:cxn modelId="{C4CF7C1F-124E-413A-B10E-9DA4D7DFC67E}" type="presOf" srcId="{1985FD52-83E9-4E32-BC57-4E4F2D49AACB}" destId="{4B204A49-4714-4F1E-99A5-66FAAEE52578}" srcOrd="0" destOrd="0" presId="urn:microsoft.com/office/officeart/2005/8/layout/vProcess5"/>
    <dgm:cxn modelId="{9A2CD827-EA20-4263-A750-E043D0FF9478}" type="presOf" srcId="{8A961BA0-35F2-491E-AF40-66177830D962}" destId="{1DCEB95B-7247-44DB-AB87-AD0A6BDB535D}" srcOrd="1" destOrd="0" presId="urn:microsoft.com/office/officeart/2005/8/layout/vProcess5"/>
    <dgm:cxn modelId="{FB31DB3B-0F21-46E9-9867-223143784F54}" type="presOf" srcId="{8A961BA0-35F2-491E-AF40-66177830D962}" destId="{DDE404F6-4A1C-42FC-A692-DCCAACB73A8F}" srcOrd="0" destOrd="0" presId="urn:microsoft.com/office/officeart/2005/8/layout/vProcess5"/>
    <dgm:cxn modelId="{A3D5C83E-11CF-4DBF-8C2E-737EAB0F6806}" srcId="{27C76DE7-8B36-4E7D-81E3-034CD5699232}" destId="{8A961BA0-35F2-491E-AF40-66177830D962}" srcOrd="2" destOrd="0" parTransId="{6B3590F4-299D-4908-BB88-8435DD04A194}" sibTransId="{5B9BFA22-4EB3-44FF-AE2F-D467EB66FE07}"/>
    <dgm:cxn modelId="{35ED7D40-A7B4-4F5D-8841-E118C0C87FB5}" srcId="{27C76DE7-8B36-4E7D-81E3-034CD5699232}" destId="{1985FD52-83E9-4E32-BC57-4E4F2D49AACB}" srcOrd="1" destOrd="0" parTransId="{1D74C3FE-1DA2-471C-997C-0C81836E6314}" sibTransId="{5FBC5A5A-135A-42DD-BFF7-7FE8F426C653}"/>
    <dgm:cxn modelId="{DFA3D444-6FA0-48F0-953E-616314591607}" type="presOf" srcId="{1985FD52-83E9-4E32-BC57-4E4F2D49AACB}" destId="{25E4F3B5-6DD8-4135-9EFB-790F934C83AE}" srcOrd="1" destOrd="0" presId="urn:microsoft.com/office/officeart/2005/8/layout/vProcess5"/>
    <dgm:cxn modelId="{1454A668-6ED6-40A5-A714-9844BACC87F0}" type="presOf" srcId="{5FBC5A5A-135A-42DD-BFF7-7FE8F426C653}" destId="{16F22A51-7549-4469-9AFC-BDD49A0248D6}" srcOrd="0" destOrd="0" presId="urn:microsoft.com/office/officeart/2005/8/layout/vProcess5"/>
    <dgm:cxn modelId="{9FEDC46C-934B-4465-B975-DC4BE5297A49}" type="presOf" srcId="{27C76DE7-8B36-4E7D-81E3-034CD5699232}" destId="{E4E98AED-0999-4895-A78E-ABAD97548B4B}" srcOrd="0" destOrd="0" presId="urn:microsoft.com/office/officeart/2005/8/layout/vProcess5"/>
    <dgm:cxn modelId="{28D66BA1-8CB6-4BA5-B98A-199429E515E1}" type="presOf" srcId="{95EC74BE-56AF-4B72-9BBC-30A498E46EFE}" destId="{C35FB5EA-AD00-4AD9-9089-C715A37A812D}" srcOrd="0" destOrd="0" presId="urn:microsoft.com/office/officeart/2005/8/layout/vProcess5"/>
    <dgm:cxn modelId="{C61312B8-DB39-4B8F-BA83-B4F13DA7E867}" srcId="{27C76DE7-8B36-4E7D-81E3-034CD5699232}" destId="{95EC74BE-56AF-4B72-9BBC-30A498E46EFE}" srcOrd="0" destOrd="0" parTransId="{D8614DAC-6B81-4168-8A89-39E401318BC1}" sibTransId="{5BC6E174-B950-4DF7-911E-13D8F1C179C3}"/>
    <dgm:cxn modelId="{719198C0-F4A2-445C-8CE9-84B5F315B59B}" type="presOf" srcId="{5BC6E174-B950-4DF7-911E-13D8F1C179C3}" destId="{DB96A53D-C9EB-4621-B219-26BDD1B00BBA}" srcOrd="0" destOrd="0" presId="urn:microsoft.com/office/officeart/2005/8/layout/vProcess5"/>
    <dgm:cxn modelId="{D85AE78A-5C70-4503-93F6-D0DDA8E1E6F9}" type="presParOf" srcId="{E4E98AED-0999-4895-A78E-ABAD97548B4B}" destId="{7E9EF2DF-425C-4B6A-8A56-500C1BE08BE0}" srcOrd="0" destOrd="0" presId="urn:microsoft.com/office/officeart/2005/8/layout/vProcess5"/>
    <dgm:cxn modelId="{4F6F81A2-1D5E-40AD-A0DC-9039D342A837}" type="presParOf" srcId="{E4E98AED-0999-4895-A78E-ABAD97548B4B}" destId="{C35FB5EA-AD00-4AD9-9089-C715A37A812D}" srcOrd="1" destOrd="0" presId="urn:microsoft.com/office/officeart/2005/8/layout/vProcess5"/>
    <dgm:cxn modelId="{E2E7E8EF-D61A-49D9-9C23-42C5B51201B1}" type="presParOf" srcId="{E4E98AED-0999-4895-A78E-ABAD97548B4B}" destId="{4B204A49-4714-4F1E-99A5-66FAAEE52578}" srcOrd="2" destOrd="0" presId="urn:microsoft.com/office/officeart/2005/8/layout/vProcess5"/>
    <dgm:cxn modelId="{8166AE3D-9FA6-4A9E-BB23-6D93A9679D5B}" type="presParOf" srcId="{E4E98AED-0999-4895-A78E-ABAD97548B4B}" destId="{DDE404F6-4A1C-42FC-A692-DCCAACB73A8F}" srcOrd="3" destOrd="0" presId="urn:microsoft.com/office/officeart/2005/8/layout/vProcess5"/>
    <dgm:cxn modelId="{8E032A5A-B8F1-47D3-8962-2CB953156E6D}" type="presParOf" srcId="{E4E98AED-0999-4895-A78E-ABAD97548B4B}" destId="{DB96A53D-C9EB-4621-B219-26BDD1B00BBA}" srcOrd="4" destOrd="0" presId="urn:microsoft.com/office/officeart/2005/8/layout/vProcess5"/>
    <dgm:cxn modelId="{A26EC04A-74A0-40C7-8158-9C9C14885F86}" type="presParOf" srcId="{E4E98AED-0999-4895-A78E-ABAD97548B4B}" destId="{16F22A51-7549-4469-9AFC-BDD49A0248D6}" srcOrd="5" destOrd="0" presId="urn:microsoft.com/office/officeart/2005/8/layout/vProcess5"/>
    <dgm:cxn modelId="{BB87DED8-C08D-42E0-B49A-2B41AD2EA891}" type="presParOf" srcId="{E4E98AED-0999-4895-A78E-ABAD97548B4B}" destId="{259B6612-D5DD-4C89-95A3-AC48DB2DD3FF}" srcOrd="6" destOrd="0" presId="urn:microsoft.com/office/officeart/2005/8/layout/vProcess5"/>
    <dgm:cxn modelId="{130467DA-BF21-46D5-8523-A78BFEDF9075}" type="presParOf" srcId="{E4E98AED-0999-4895-A78E-ABAD97548B4B}" destId="{25E4F3B5-6DD8-4135-9EFB-790F934C83AE}" srcOrd="7" destOrd="0" presId="urn:microsoft.com/office/officeart/2005/8/layout/vProcess5"/>
    <dgm:cxn modelId="{8DC1B566-C534-44E1-AA7E-4508B50771E0}" type="presParOf" srcId="{E4E98AED-0999-4895-A78E-ABAD97548B4B}" destId="{1DCEB95B-7247-44DB-AB87-AD0A6BDB535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391938-81BF-4011-A267-1E9CDE192CDA}" type="doc">
      <dgm:prSet loTypeId="urn:microsoft.com/office/officeart/2005/8/layout/list1" loCatId="list" qsTypeId="urn:microsoft.com/office/officeart/2005/8/quickstyle/simple2#1" qsCatId="simple" csTypeId="urn:microsoft.com/office/officeart/2005/8/colors/colorful1#1" csCatId="colorful" phldr="1"/>
      <dgm:spPr/>
      <dgm:t>
        <a:bodyPr/>
        <a:lstStyle/>
        <a:p>
          <a:endParaRPr lang="es-CL"/>
        </a:p>
      </dgm:t>
    </dgm:pt>
    <dgm:pt modelId="{8A2E9633-C1F4-4428-AFD6-5E1C7750E0F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L" sz="2000" b="1"/>
            <a:t>Cuidar la propiedad común, depende de la colaboración de todas y todos.</a:t>
          </a:r>
          <a:endParaRPr lang="es-CL" sz="2000" b="1" dirty="0"/>
        </a:p>
      </dgm:t>
    </dgm:pt>
    <dgm:pt modelId="{1999165D-F8FC-402E-B73B-BB54F44B39A3}" type="parTrans" cxnId="{C9416A02-131C-43C1-B0A9-710E4A9799B3}">
      <dgm:prSet/>
      <dgm:spPr/>
      <dgm:t>
        <a:bodyPr/>
        <a:lstStyle/>
        <a:p>
          <a:endParaRPr lang="es-CL"/>
        </a:p>
      </dgm:t>
    </dgm:pt>
    <dgm:pt modelId="{A048B93B-488D-4CB9-B396-ED41E2A949A7}" type="sibTrans" cxnId="{C9416A02-131C-43C1-B0A9-710E4A9799B3}">
      <dgm:prSet/>
      <dgm:spPr/>
      <dgm:t>
        <a:bodyPr/>
        <a:lstStyle/>
        <a:p>
          <a:endParaRPr lang="es-CL"/>
        </a:p>
      </dgm:t>
    </dgm:pt>
    <dgm:pt modelId="{B23FB234-3C07-48E9-B4C7-CBE3627C68B8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L" sz="2000" b="1"/>
            <a:t>Asegurar la sostenibilidad del condominio, debe ser compromiso y aporte permanente</a:t>
          </a:r>
          <a:r>
            <a:rPr lang="es-CL" sz="1800"/>
            <a:t>.</a:t>
          </a:r>
          <a:endParaRPr lang="es-CL" sz="1800" dirty="0"/>
        </a:p>
      </dgm:t>
    </dgm:pt>
    <dgm:pt modelId="{BA81C69E-E1AF-431F-8289-C17AB7EFC66D}" type="parTrans" cxnId="{1ED8511D-C502-4465-8085-6041EB88DB6E}">
      <dgm:prSet/>
      <dgm:spPr/>
      <dgm:t>
        <a:bodyPr/>
        <a:lstStyle/>
        <a:p>
          <a:endParaRPr lang="es-CL"/>
        </a:p>
      </dgm:t>
    </dgm:pt>
    <dgm:pt modelId="{5AC70F78-7589-4F9A-897D-724C838E74E9}" type="sibTrans" cxnId="{1ED8511D-C502-4465-8085-6041EB88DB6E}">
      <dgm:prSet/>
      <dgm:spPr/>
      <dgm:t>
        <a:bodyPr/>
        <a:lstStyle/>
        <a:p>
          <a:endParaRPr lang="es-CL"/>
        </a:p>
      </dgm:t>
    </dgm:pt>
    <dgm:pt modelId="{71A59DAC-8146-4CB0-BEE7-F11CB259581D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L" sz="2000" b="1"/>
            <a:t>Asumir el compromiso y responsabilidad de mantener en buen barrio.</a:t>
          </a:r>
          <a:endParaRPr lang="es-CL" sz="2000" b="1" dirty="0"/>
        </a:p>
      </dgm:t>
    </dgm:pt>
    <dgm:pt modelId="{629F3B33-E2A1-45F5-B241-DA92AED29957}" type="parTrans" cxnId="{C8D759D6-EC27-42FB-AB8A-297EC1F3FB07}">
      <dgm:prSet/>
      <dgm:spPr/>
      <dgm:t>
        <a:bodyPr/>
        <a:lstStyle/>
        <a:p>
          <a:endParaRPr lang="es-CL"/>
        </a:p>
      </dgm:t>
    </dgm:pt>
    <dgm:pt modelId="{7D528D67-0E82-42B4-8C1A-B32E5C073DCE}" type="sibTrans" cxnId="{C8D759D6-EC27-42FB-AB8A-297EC1F3FB07}">
      <dgm:prSet/>
      <dgm:spPr/>
      <dgm:t>
        <a:bodyPr/>
        <a:lstStyle/>
        <a:p>
          <a:endParaRPr lang="es-CL"/>
        </a:p>
      </dgm:t>
    </dgm:pt>
    <dgm:pt modelId="{2D064968-C3FF-485E-89AF-4B4C7D0C3D80}" type="pres">
      <dgm:prSet presAssocID="{26391938-81BF-4011-A267-1E9CDE192CDA}" presName="linear" presStyleCnt="0">
        <dgm:presLayoutVars>
          <dgm:dir/>
          <dgm:animLvl val="lvl"/>
          <dgm:resizeHandles val="exact"/>
        </dgm:presLayoutVars>
      </dgm:prSet>
      <dgm:spPr/>
    </dgm:pt>
    <dgm:pt modelId="{CC541E23-5504-4F8D-B2F4-E6413E6AE0A7}" type="pres">
      <dgm:prSet presAssocID="{8A2E9633-C1F4-4428-AFD6-5E1C7750E0FE}" presName="parentLin" presStyleCnt="0"/>
      <dgm:spPr/>
    </dgm:pt>
    <dgm:pt modelId="{1A832290-4E40-4968-A648-39F31D4CDCD9}" type="pres">
      <dgm:prSet presAssocID="{8A2E9633-C1F4-4428-AFD6-5E1C7750E0FE}" presName="parentLeftMargin" presStyleLbl="node1" presStyleIdx="0" presStyleCnt="3"/>
      <dgm:spPr/>
    </dgm:pt>
    <dgm:pt modelId="{CAB12E4B-B0B5-48FA-9412-7429E95A06FC}" type="pres">
      <dgm:prSet presAssocID="{8A2E9633-C1F4-4428-AFD6-5E1C7750E0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20EE57-2348-4FFB-B02D-5008CE3C7836}" type="pres">
      <dgm:prSet presAssocID="{8A2E9633-C1F4-4428-AFD6-5E1C7750E0FE}" presName="negativeSpace" presStyleCnt="0"/>
      <dgm:spPr/>
    </dgm:pt>
    <dgm:pt modelId="{DE821FBE-B426-4C12-B1FF-BB99648AD422}" type="pres">
      <dgm:prSet presAssocID="{8A2E9633-C1F4-4428-AFD6-5E1C7750E0FE}" presName="childText" presStyleLbl="conFgAcc1" presStyleIdx="0" presStyleCnt="3">
        <dgm:presLayoutVars>
          <dgm:bulletEnabled val="1"/>
        </dgm:presLayoutVars>
      </dgm:prSet>
      <dgm:spPr/>
    </dgm:pt>
    <dgm:pt modelId="{C256334B-CC2C-4241-AB51-60BEE0B1637B}" type="pres">
      <dgm:prSet presAssocID="{A048B93B-488D-4CB9-B396-ED41E2A949A7}" presName="spaceBetweenRectangles" presStyleCnt="0"/>
      <dgm:spPr/>
    </dgm:pt>
    <dgm:pt modelId="{33011DC6-231A-462C-B543-251D197D361D}" type="pres">
      <dgm:prSet presAssocID="{B23FB234-3C07-48E9-B4C7-CBE3627C68B8}" presName="parentLin" presStyleCnt="0"/>
      <dgm:spPr/>
    </dgm:pt>
    <dgm:pt modelId="{8EDC1935-1CFD-4EA2-8C14-7115B7DFE200}" type="pres">
      <dgm:prSet presAssocID="{B23FB234-3C07-48E9-B4C7-CBE3627C68B8}" presName="parentLeftMargin" presStyleLbl="node1" presStyleIdx="0" presStyleCnt="3"/>
      <dgm:spPr/>
    </dgm:pt>
    <dgm:pt modelId="{707B5B21-9CA2-47F8-B9E4-8E0C9262C857}" type="pres">
      <dgm:prSet presAssocID="{B23FB234-3C07-48E9-B4C7-CBE3627C68B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FFA223D-4B52-4B21-A391-84488802367E}" type="pres">
      <dgm:prSet presAssocID="{B23FB234-3C07-48E9-B4C7-CBE3627C68B8}" presName="negativeSpace" presStyleCnt="0"/>
      <dgm:spPr/>
    </dgm:pt>
    <dgm:pt modelId="{4EC7F942-6D62-4BE5-88EF-91F074611CEB}" type="pres">
      <dgm:prSet presAssocID="{B23FB234-3C07-48E9-B4C7-CBE3627C68B8}" presName="childText" presStyleLbl="conFgAcc1" presStyleIdx="1" presStyleCnt="3">
        <dgm:presLayoutVars>
          <dgm:bulletEnabled val="1"/>
        </dgm:presLayoutVars>
      </dgm:prSet>
      <dgm:spPr/>
    </dgm:pt>
    <dgm:pt modelId="{FB26DCDF-4E8B-43E3-8F95-9EC68FB4E131}" type="pres">
      <dgm:prSet presAssocID="{5AC70F78-7589-4F9A-897D-724C838E74E9}" presName="spaceBetweenRectangles" presStyleCnt="0"/>
      <dgm:spPr/>
    </dgm:pt>
    <dgm:pt modelId="{D8A8FA3B-0662-4CF8-96F4-44B551AF7BD2}" type="pres">
      <dgm:prSet presAssocID="{71A59DAC-8146-4CB0-BEE7-F11CB259581D}" presName="parentLin" presStyleCnt="0"/>
      <dgm:spPr/>
    </dgm:pt>
    <dgm:pt modelId="{52995520-53CB-4A63-9921-6675CDF52ECE}" type="pres">
      <dgm:prSet presAssocID="{71A59DAC-8146-4CB0-BEE7-F11CB259581D}" presName="parentLeftMargin" presStyleLbl="node1" presStyleIdx="1" presStyleCnt="3"/>
      <dgm:spPr/>
    </dgm:pt>
    <dgm:pt modelId="{ED9AD69F-3C5A-43D4-A9AD-FFFC59D64F89}" type="pres">
      <dgm:prSet presAssocID="{71A59DAC-8146-4CB0-BEE7-F11CB259581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83B29B4-462F-4EEA-AAEF-6581E7F03186}" type="pres">
      <dgm:prSet presAssocID="{71A59DAC-8146-4CB0-BEE7-F11CB259581D}" presName="negativeSpace" presStyleCnt="0"/>
      <dgm:spPr/>
    </dgm:pt>
    <dgm:pt modelId="{FF6818DF-2971-46EC-9331-19473EE515F1}" type="pres">
      <dgm:prSet presAssocID="{71A59DAC-8146-4CB0-BEE7-F11CB259581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9416A02-131C-43C1-B0A9-710E4A9799B3}" srcId="{26391938-81BF-4011-A267-1E9CDE192CDA}" destId="{8A2E9633-C1F4-4428-AFD6-5E1C7750E0FE}" srcOrd="0" destOrd="0" parTransId="{1999165D-F8FC-402E-B73B-BB54F44B39A3}" sibTransId="{A048B93B-488D-4CB9-B396-ED41E2A949A7}"/>
    <dgm:cxn modelId="{1ED8511D-C502-4465-8085-6041EB88DB6E}" srcId="{26391938-81BF-4011-A267-1E9CDE192CDA}" destId="{B23FB234-3C07-48E9-B4C7-CBE3627C68B8}" srcOrd="1" destOrd="0" parTransId="{BA81C69E-E1AF-431F-8289-C17AB7EFC66D}" sibTransId="{5AC70F78-7589-4F9A-897D-724C838E74E9}"/>
    <dgm:cxn modelId="{73F94489-6446-4018-9ECB-38AB767B1CDD}" type="presOf" srcId="{B23FB234-3C07-48E9-B4C7-CBE3627C68B8}" destId="{8EDC1935-1CFD-4EA2-8C14-7115B7DFE200}" srcOrd="0" destOrd="0" presId="urn:microsoft.com/office/officeart/2005/8/layout/list1"/>
    <dgm:cxn modelId="{D255199E-AB30-4D6C-B91C-B8A910C497BD}" type="presOf" srcId="{71A59DAC-8146-4CB0-BEE7-F11CB259581D}" destId="{ED9AD69F-3C5A-43D4-A9AD-FFFC59D64F89}" srcOrd="1" destOrd="0" presId="urn:microsoft.com/office/officeart/2005/8/layout/list1"/>
    <dgm:cxn modelId="{FF138ECC-8379-449F-87C3-62AEA5F75A66}" type="presOf" srcId="{8A2E9633-C1F4-4428-AFD6-5E1C7750E0FE}" destId="{1A832290-4E40-4968-A648-39F31D4CDCD9}" srcOrd="0" destOrd="0" presId="urn:microsoft.com/office/officeart/2005/8/layout/list1"/>
    <dgm:cxn modelId="{60A4B9CF-22C0-4520-8773-81C48ED9EA99}" type="presOf" srcId="{8A2E9633-C1F4-4428-AFD6-5E1C7750E0FE}" destId="{CAB12E4B-B0B5-48FA-9412-7429E95A06FC}" srcOrd="1" destOrd="0" presId="urn:microsoft.com/office/officeart/2005/8/layout/list1"/>
    <dgm:cxn modelId="{C8D759D6-EC27-42FB-AB8A-297EC1F3FB07}" srcId="{26391938-81BF-4011-A267-1E9CDE192CDA}" destId="{71A59DAC-8146-4CB0-BEE7-F11CB259581D}" srcOrd="2" destOrd="0" parTransId="{629F3B33-E2A1-45F5-B241-DA92AED29957}" sibTransId="{7D528D67-0E82-42B4-8C1A-B32E5C073DCE}"/>
    <dgm:cxn modelId="{5F520EE0-E77E-4DD1-88B7-214C96E1EF32}" type="presOf" srcId="{71A59DAC-8146-4CB0-BEE7-F11CB259581D}" destId="{52995520-53CB-4A63-9921-6675CDF52ECE}" srcOrd="0" destOrd="0" presId="urn:microsoft.com/office/officeart/2005/8/layout/list1"/>
    <dgm:cxn modelId="{E6775EF0-0B4D-4025-B704-5ED5FE663EC3}" type="presOf" srcId="{26391938-81BF-4011-A267-1E9CDE192CDA}" destId="{2D064968-C3FF-485E-89AF-4B4C7D0C3D80}" srcOrd="0" destOrd="0" presId="urn:microsoft.com/office/officeart/2005/8/layout/list1"/>
    <dgm:cxn modelId="{EA2E59F6-277B-49CD-9937-6ED586978578}" type="presOf" srcId="{B23FB234-3C07-48E9-B4C7-CBE3627C68B8}" destId="{707B5B21-9CA2-47F8-B9E4-8E0C9262C857}" srcOrd="1" destOrd="0" presId="urn:microsoft.com/office/officeart/2005/8/layout/list1"/>
    <dgm:cxn modelId="{27D5B268-D3EC-429A-9D36-39792CC9B28E}" type="presParOf" srcId="{2D064968-C3FF-485E-89AF-4B4C7D0C3D80}" destId="{CC541E23-5504-4F8D-B2F4-E6413E6AE0A7}" srcOrd="0" destOrd="0" presId="urn:microsoft.com/office/officeart/2005/8/layout/list1"/>
    <dgm:cxn modelId="{EE7FA7E8-AE1D-4B5F-9014-508B603C69C5}" type="presParOf" srcId="{CC541E23-5504-4F8D-B2F4-E6413E6AE0A7}" destId="{1A832290-4E40-4968-A648-39F31D4CDCD9}" srcOrd="0" destOrd="0" presId="urn:microsoft.com/office/officeart/2005/8/layout/list1"/>
    <dgm:cxn modelId="{6114D455-668A-4FD1-BEBB-66D0F0E7CEC1}" type="presParOf" srcId="{CC541E23-5504-4F8D-B2F4-E6413E6AE0A7}" destId="{CAB12E4B-B0B5-48FA-9412-7429E95A06FC}" srcOrd="1" destOrd="0" presId="urn:microsoft.com/office/officeart/2005/8/layout/list1"/>
    <dgm:cxn modelId="{34362C96-31DF-4030-9A7C-E4B52C2D7AAD}" type="presParOf" srcId="{2D064968-C3FF-485E-89AF-4B4C7D0C3D80}" destId="{9720EE57-2348-4FFB-B02D-5008CE3C7836}" srcOrd="1" destOrd="0" presId="urn:microsoft.com/office/officeart/2005/8/layout/list1"/>
    <dgm:cxn modelId="{68FBF9B9-FC1B-42EC-A0C4-68379790909A}" type="presParOf" srcId="{2D064968-C3FF-485E-89AF-4B4C7D0C3D80}" destId="{DE821FBE-B426-4C12-B1FF-BB99648AD422}" srcOrd="2" destOrd="0" presId="urn:microsoft.com/office/officeart/2005/8/layout/list1"/>
    <dgm:cxn modelId="{AEE882C3-6832-48AC-8BF1-18DC29DD7711}" type="presParOf" srcId="{2D064968-C3FF-485E-89AF-4B4C7D0C3D80}" destId="{C256334B-CC2C-4241-AB51-60BEE0B1637B}" srcOrd="3" destOrd="0" presId="urn:microsoft.com/office/officeart/2005/8/layout/list1"/>
    <dgm:cxn modelId="{F16A1E86-93BE-4A47-AA3D-CA79EF1AAEFE}" type="presParOf" srcId="{2D064968-C3FF-485E-89AF-4B4C7D0C3D80}" destId="{33011DC6-231A-462C-B543-251D197D361D}" srcOrd="4" destOrd="0" presId="urn:microsoft.com/office/officeart/2005/8/layout/list1"/>
    <dgm:cxn modelId="{FA49271D-0A13-4332-B5D6-2EBB51966D4E}" type="presParOf" srcId="{33011DC6-231A-462C-B543-251D197D361D}" destId="{8EDC1935-1CFD-4EA2-8C14-7115B7DFE200}" srcOrd="0" destOrd="0" presId="urn:microsoft.com/office/officeart/2005/8/layout/list1"/>
    <dgm:cxn modelId="{2906E6EC-04CB-43E4-AB93-A6BECEDBD7CC}" type="presParOf" srcId="{33011DC6-231A-462C-B543-251D197D361D}" destId="{707B5B21-9CA2-47F8-B9E4-8E0C9262C857}" srcOrd="1" destOrd="0" presId="urn:microsoft.com/office/officeart/2005/8/layout/list1"/>
    <dgm:cxn modelId="{5CE5F43B-367E-4720-BCF6-3793004574C5}" type="presParOf" srcId="{2D064968-C3FF-485E-89AF-4B4C7D0C3D80}" destId="{EFFA223D-4B52-4B21-A391-84488802367E}" srcOrd="5" destOrd="0" presId="urn:microsoft.com/office/officeart/2005/8/layout/list1"/>
    <dgm:cxn modelId="{B98438CC-8F81-4AA2-B18F-C3BF7E2D585A}" type="presParOf" srcId="{2D064968-C3FF-485E-89AF-4B4C7D0C3D80}" destId="{4EC7F942-6D62-4BE5-88EF-91F074611CEB}" srcOrd="6" destOrd="0" presId="urn:microsoft.com/office/officeart/2005/8/layout/list1"/>
    <dgm:cxn modelId="{57265CFE-5949-44F6-9DAE-3C73659C1BC9}" type="presParOf" srcId="{2D064968-C3FF-485E-89AF-4B4C7D0C3D80}" destId="{FB26DCDF-4E8B-43E3-8F95-9EC68FB4E131}" srcOrd="7" destOrd="0" presId="urn:microsoft.com/office/officeart/2005/8/layout/list1"/>
    <dgm:cxn modelId="{30398D65-9173-48C1-946B-3F8E3EB177B4}" type="presParOf" srcId="{2D064968-C3FF-485E-89AF-4B4C7D0C3D80}" destId="{D8A8FA3B-0662-4CF8-96F4-44B551AF7BD2}" srcOrd="8" destOrd="0" presId="urn:microsoft.com/office/officeart/2005/8/layout/list1"/>
    <dgm:cxn modelId="{EFC3AF97-2B6E-43A6-BA46-E38E36EF0AF6}" type="presParOf" srcId="{D8A8FA3B-0662-4CF8-96F4-44B551AF7BD2}" destId="{52995520-53CB-4A63-9921-6675CDF52ECE}" srcOrd="0" destOrd="0" presId="urn:microsoft.com/office/officeart/2005/8/layout/list1"/>
    <dgm:cxn modelId="{1E8D49D4-63C7-412E-AB4F-743777C47673}" type="presParOf" srcId="{D8A8FA3B-0662-4CF8-96F4-44B551AF7BD2}" destId="{ED9AD69F-3C5A-43D4-A9AD-FFFC59D64F89}" srcOrd="1" destOrd="0" presId="urn:microsoft.com/office/officeart/2005/8/layout/list1"/>
    <dgm:cxn modelId="{E78B8AFE-53D5-4203-BE18-77B102FA9623}" type="presParOf" srcId="{2D064968-C3FF-485E-89AF-4B4C7D0C3D80}" destId="{483B29B4-462F-4EEA-AAEF-6581E7F03186}" srcOrd="9" destOrd="0" presId="urn:microsoft.com/office/officeart/2005/8/layout/list1"/>
    <dgm:cxn modelId="{C6722915-2B04-4FE6-9223-C506E2DA233C}" type="presParOf" srcId="{2D064968-C3FF-485E-89AF-4B4C7D0C3D80}" destId="{FF6818DF-2971-46EC-9331-19473EE515F1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B5FB68-7349-4B0A-9C05-00D2DC9B4AE4}" type="doc">
      <dgm:prSet loTypeId="urn:microsoft.com/office/officeart/2005/8/layout/cycle3" loCatId="cycle" qsTypeId="urn:microsoft.com/office/officeart/2005/8/quickstyle/simple1#2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19757CA8-F409-4C17-A0FA-E5C410965BB6}">
      <dgm:prSet/>
      <dgm:spPr/>
      <dgm:t>
        <a:bodyPr/>
        <a:lstStyle/>
        <a:p>
          <a:r>
            <a:rPr lang="es-CL" b="1" i="0" baseline="0" dirty="0"/>
            <a:t>Para el</a:t>
          </a:r>
          <a:r>
            <a:rPr lang="es-CL" b="1" i="0" dirty="0"/>
            <a:t> buen funcionamiento, administración y mantención de bienes comunes</a:t>
          </a:r>
          <a:endParaRPr lang="en-US" b="1" dirty="0"/>
        </a:p>
      </dgm:t>
    </dgm:pt>
    <dgm:pt modelId="{F14ADC73-7A5A-4DAF-864D-60783BF4EC8C}" type="parTrans" cxnId="{8B57764B-5804-414E-851D-19BBC84E8CCD}">
      <dgm:prSet/>
      <dgm:spPr/>
      <dgm:t>
        <a:bodyPr/>
        <a:lstStyle/>
        <a:p>
          <a:endParaRPr lang="en-US"/>
        </a:p>
      </dgm:t>
    </dgm:pt>
    <dgm:pt modelId="{9954B8D6-4593-40CA-A117-BF7919C16C94}" type="sibTrans" cxnId="{8B57764B-5804-414E-851D-19BBC84E8CCD}">
      <dgm:prSet/>
      <dgm:spPr/>
      <dgm:t>
        <a:bodyPr/>
        <a:lstStyle/>
        <a:p>
          <a:endParaRPr lang="en-US"/>
        </a:p>
      </dgm:t>
    </dgm:pt>
    <dgm:pt modelId="{7FF1BDA5-3390-47CE-B9CA-FD728F77ABD9}">
      <dgm:prSet/>
      <dgm:spPr/>
      <dgm:t>
        <a:bodyPr/>
        <a:lstStyle/>
        <a:p>
          <a:r>
            <a:rPr kumimoji="0" lang="es-CL" b="1" i="0" u="none" strike="noStrike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Para tener reglas claras; la buena convivencia es fundamental para las comunidades</a:t>
          </a:r>
          <a:endParaRPr lang="en-US" b="1" dirty="0"/>
        </a:p>
      </dgm:t>
    </dgm:pt>
    <dgm:pt modelId="{5887D602-B7CE-4A4B-B90A-5CE3AE2B0A22}" type="parTrans" cxnId="{2E6D4461-B025-49DA-B803-E9A78A07CD26}">
      <dgm:prSet/>
      <dgm:spPr/>
      <dgm:t>
        <a:bodyPr/>
        <a:lstStyle/>
        <a:p>
          <a:endParaRPr lang="en-US"/>
        </a:p>
      </dgm:t>
    </dgm:pt>
    <dgm:pt modelId="{9099DD26-66D6-4612-8A4B-D54A281E03AA}" type="sibTrans" cxnId="{2E6D4461-B025-49DA-B803-E9A78A07CD26}">
      <dgm:prSet/>
      <dgm:spPr/>
      <dgm:t>
        <a:bodyPr/>
        <a:lstStyle/>
        <a:p>
          <a:endParaRPr lang="en-US"/>
        </a:p>
      </dgm:t>
    </dgm:pt>
    <dgm:pt modelId="{5CD294B5-B8B2-457A-A392-8FAD805589B8}">
      <dgm:prSet/>
      <dgm:spPr/>
      <dgm:t>
        <a:bodyPr/>
        <a:lstStyle/>
        <a:p>
          <a:r>
            <a:rPr lang="es-CL" b="1" dirty="0"/>
            <a:t>Para tener representantes legítimos que puedan actuar a nombre de la comunidad</a:t>
          </a:r>
          <a:endParaRPr lang="en-US" b="1" dirty="0"/>
        </a:p>
      </dgm:t>
    </dgm:pt>
    <dgm:pt modelId="{8508983D-C350-4392-A024-010A31BFA153}" type="parTrans" cxnId="{9E9772C5-7D58-44DF-B860-3490BB1CE159}">
      <dgm:prSet/>
      <dgm:spPr/>
      <dgm:t>
        <a:bodyPr/>
        <a:lstStyle/>
        <a:p>
          <a:endParaRPr lang="en-US"/>
        </a:p>
      </dgm:t>
    </dgm:pt>
    <dgm:pt modelId="{A6A7F508-6BA4-4F79-8B53-F997527BEDC2}" type="sibTrans" cxnId="{9E9772C5-7D58-44DF-B860-3490BB1CE159}">
      <dgm:prSet/>
      <dgm:spPr/>
      <dgm:t>
        <a:bodyPr/>
        <a:lstStyle/>
        <a:p>
          <a:endParaRPr lang="en-US"/>
        </a:p>
      </dgm:t>
    </dgm:pt>
    <dgm:pt modelId="{377661BF-42E9-4F54-AD93-85725C6FC515}">
      <dgm:prSet/>
      <dgm:spPr/>
      <dgm:t>
        <a:bodyPr/>
        <a:lstStyle/>
        <a:p>
          <a:r>
            <a:rPr lang="es-CL" b="1" dirty="0"/>
            <a:t>Para resguardar que todos puedan ejercer sus derechos sin limitar los derechos de los demás residentes</a:t>
          </a:r>
          <a:endParaRPr lang="en-US" b="1" dirty="0"/>
        </a:p>
      </dgm:t>
    </dgm:pt>
    <dgm:pt modelId="{2134DAF9-583D-4A31-8443-64CA04264D3B}" type="parTrans" cxnId="{F5459187-A691-4AF9-B95E-46DC36450438}">
      <dgm:prSet/>
      <dgm:spPr/>
      <dgm:t>
        <a:bodyPr/>
        <a:lstStyle/>
        <a:p>
          <a:endParaRPr lang="en-US"/>
        </a:p>
      </dgm:t>
    </dgm:pt>
    <dgm:pt modelId="{7CCA5C35-40B2-42C1-AC06-8CEBEE356F87}" type="sibTrans" cxnId="{F5459187-A691-4AF9-B95E-46DC36450438}">
      <dgm:prSet/>
      <dgm:spPr/>
      <dgm:t>
        <a:bodyPr/>
        <a:lstStyle/>
        <a:p>
          <a:endParaRPr lang="en-US"/>
        </a:p>
      </dgm:t>
    </dgm:pt>
    <dgm:pt modelId="{CF080CBB-088B-4E2E-826C-16AEE3AB0862}">
      <dgm:prSet/>
      <dgm:spPr/>
      <dgm:t>
        <a:bodyPr/>
        <a:lstStyle/>
        <a:p>
          <a:r>
            <a:rPr lang="es-CL" b="1" dirty="0"/>
            <a:t>Para definir legítimamente las responsabilidades de sus habitantes</a:t>
          </a:r>
          <a:endParaRPr lang="en-US" b="1" dirty="0"/>
        </a:p>
      </dgm:t>
    </dgm:pt>
    <dgm:pt modelId="{4BF91812-260F-4E03-B319-8FCE71F7E67B}" type="parTrans" cxnId="{84C45E15-B79F-4460-8BE0-D6BEF886D0A0}">
      <dgm:prSet/>
      <dgm:spPr/>
      <dgm:t>
        <a:bodyPr/>
        <a:lstStyle/>
        <a:p>
          <a:endParaRPr lang="en-US"/>
        </a:p>
      </dgm:t>
    </dgm:pt>
    <dgm:pt modelId="{D08C7357-5D6A-418F-919B-781EC06A8916}" type="sibTrans" cxnId="{84C45E15-B79F-4460-8BE0-D6BEF886D0A0}">
      <dgm:prSet/>
      <dgm:spPr/>
      <dgm:t>
        <a:bodyPr/>
        <a:lstStyle/>
        <a:p>
          <a:endParaRPr lang="en-US"/>
        </a:p>
      </dgm:t>
    </dgm:pt>
    <dgm:pt modelId="{FD64CA64-343C-4576-8BA3-9E06CA2A1F11}">
      <dgm:prSet/>
      <dgm:spPr/>
      <dgm:t>
        <a:bodyPr/>
        <a:lstStyle/>
        <a:p>
          <a:r>
            <a:rPr lang="es-CL" b="1" dirty="0"/>
            <a:t>Acceder a beneficios que otorga la Ley de Copropiedad a los CVS</a:t>
          </a:r>
          <a:endParaRPr lang="en-US" b="1" dirty="0"/>
        </a:p>
      </dgm:t>
    </dgm:pt>
    <dgm:pt modelId="{C0053D06-67E9-430E-BB50-7F3949AAEC1A}" type="parTrans" cxnId="{15B17789-8766-4A2D-B2D9-9FC1DBAA26D6}">
      <dgm:prSet/>
      <dgm:spPr/>
      <dgm:t>
        <a:bodyPr/>
        <a:lstStyle/>
        <a:p>
          <a:endParaRPr lang="en-US"/>
        </a:p>
      </dgm:t>
    </dgm:pt>
    <dgm:pt modelId="{890DD2D9-7EBC-4327-AFA3-BF36E1D10D79}" type="sibTrans" cxnId="{15B17789-8766-4A2D-B2D9-9FC1DBAA26D6}">
      <dgm:prSet/>
      <dgm:spPr/>
      <dgm:t>
        <a:bodyPr/>
        <a:lstStyle/>
        <a:p>
          <a:endParaRPr lang="en-US"/>
        </a:p>
      </dgm:t>
    </dgm:pt>
    <dgm:pt modelId="{3D3B6183-1BED-4241-AD17-F87F33F4C194}" type="pres">
      <dgm:prSet presAssocID="{DCB5FB68-7349-4B0A-9C05-00D2DC9B4AE4}" presName="Name0" presStyleCnt="0">
        <dgm:presLayoutVars>
          <dgm:dir/>
          <dgm:resizeHandles val="exact"/>
        </dgm:presLayoutVars>
      </dgm:prSet>
      <dgm:spPr/>
    </dgm:pt>
    <dgm:pt modelId="{89FE97A1-BA29-4D6C-8C5D-51BE15488DA1}" type="pres">
      <dgm:prSet presAssocID="{DCB5FB68-7349-4B0A-9C05-00D2DC9B4AE4}" presName="cycle" presStyleCnt="0"/>
      <dgm:spPr/>
    </dgm:pt>
    <dgm:pt modelId="{DB43BDC6-D2C4-43E5-B4CF-F6AB239E8576}" type="pres">
      <dgm:prSet presAssocID="{19757CA8-F409-4C17-A0FA-E5C410965BB6}" presName="nodeFirstNode" presStyleLbl="node1" presStyleIdx="0" presStyleCnt="6">
        <dgm:presLayoutVars>
          <dgm:bulletEnabled val="1"/>
        </dgm:presLayoutVars>
      </dgm:prSet>
      <dgm:spPr/>
    </dgm:pt>
    <dgm:pt modelId="{213ED0D2-C582-47E9-9867-ED080176D826}" type="pres">
      <dgm:prSet presAssocID="{9954B8D6-4593-40CA-A117-BF7919C16C94}" presName="sibTransFirstNode" presStyleLbl="bgShp" presStyleIdx="0" presStyleCnt="1"/>
      <dgm:spPr/>
    </dgm:pt>
    <dgm:pt modelId="{4CC258C7-4837-496A-A06C-CB3D0A94546B}" type="pres">
      <dgm:prSet presAssocID="{7FF1BDA5-3390-47CE-B9CA-FD728F77ABD9}" presName="nodeFollowingNodes" presStyleLbl="node1" presStyleIdx="1" presStyleCnt="6">
        <dgm:presLayoutVars>
          <dgm:bulletEnabled val="1"/>
        </dgm:presLayoutVars>
      </dgm:prSet>
      <dgm:spPr/>
    </dgm:pt>
    <dgm:pt modelId="{D7DADA26-786B-42E7-991A-7ECBAF27EB77}" type="pres">
      <dgm:prSet presAssocID="{5CD294B5-B8B2-457A-A392-8FAD805589B8}" presName="nodeFollowingNodes" presStyleLbl="node1" presStyleIdx="2" presStyleCnt="6">
        <dgm:presLayoutVars>
          <dgm:bulletEnabled val="1"/>
        </dgm:presLayoutVars>
      </dgm:prSet>
      <dgm:spPr/>
    </dgm:pt>
    <dgm:pt modelId="{C1516CFF-30CD-4F8F-A1EA-CB76D181FEB9}" type="pres">
      <dgm:prSet presAssocID="{377661BF-42E9-4F54-AD93-85725C6FC515}" presName="nodeFollowingNodes" presStyleLbl="node1" presStyleIdx="3" presStyleCnt="6">
        <dgm:presLayoutVars>
          <dgm:bulletEnabled val="1"/>
        </dgm:presLayoutVars>
      </dgm:prSet>
      <dgm:spPr/>
    </dgm:pt>
    <dgm:pt modelId="{36BE1C50-EE9B-46DB-812B-F5D8655987C2}" type="pres">
      <dgm:prSet presAssocID="{CF080CBB-088B-4E2E-826C-16AEE3AB0862}" presName="nodeFollowingNodes" presStyleLbl="node1" presStyleIdx="4" presStyleCnt="6">
        <dgm:presLayoutVars>
          <dgm:bulletEnabled val="1"/>
        </dgm:presLayoutVars>
      </dgm:prSet>
      <dgm:spPr/>
    </dgm:pt>
    <dgm:pt modelId="{2112C8DD-6DB1-4155-8F4D-17FF0CB9F34E}" type="pres">
      <dgm:prSet presAssocID="{FD64CA64-343C-4576-8BA3-9E06CA2A1F11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84C45E15-B79F-4460-8BE0-D6BEF886D0A0}" srcId="{DCB5FB68-7349-4B0A-9C05-00D2DC9B4AE4}" destId="{CF080CBB-088B-4E2E-826C-16AEE3AB0862}" srcOrd="4" destOrd="0" parTransId="{4BF91812-260F-4E03-B319-8FCE71F7E67B}" sibTransId="{D08C7357-5D6A-418F-919B-781EC06A8916}"/>
    <dgm:cxn modelId="{6D7C9525-8FD8-4826-B760-E06E0C822E1A}" type="presOf" srcId="{7FF1BDA5-3390-47CE-B9CA-FD728F77ABD9}" destId="{4CC258C7-4837-496A-A06C-CB3D0A94546B}" srcOrd="0" destOrd="0" presId="urn:microsoft.com/office/officeart/2005/8/layout/cycle3"/>
    <dgm:cxn modelId="{BFA51561-F2E3-4E45-B423-E82E7A3BDF96}" type="presOf" srcId="{DCB5FB68-7349-4B0A-9C05-00D2DC9B4AE4}" destId="{3D3B6183-1BED-4241-AD17-F87F33F4C194}" srcOrd="0" destOrd="0" presId="urn:microsoft.com/office/officeart/2005/8/layout/cycle3"/>
    <dgm:cxn modelId="{2E6D4461-B025-49DA-B803-E9A78A07CD26}" srcId="{DCB5FB68-7349-4B0A-9C05-00D2DC9B4AE4}" destId="{7FF1BDA5-3390-47CE-B9CA-FD728F77ABD9}" srcOrd="1" destOrd="0" parTransId="{5887D602-B7CE-4A4B-B90A-5CE3AE2B0A22}" sibTransId="{9099DD26-66D6-4612-8A4B-D54A281E03AA}"/>
    <dgm:cxn modelId="{C7922643-1427-44FA-B1CB-0CD6BA0D6FED}" type="presOf" srcId="{5CD294B5-B8B2-457A-A392-8FAD805589B8}" destId="{D7DADA26-786B-42E7-991A-7ECBAF27EB77}" srcOrd="0" destOrd="0" presId="urn:microsoft.com/office/officeart/2005/8/layout/cycle3"/>
    <dgm:cxn modelId="{8B57764B-5804-414E-851D-19BBC84E8CCD}" srcId="{DCB5FB68-7349-4B0A-9C05-00D2DC9B4AE4}" destId="{19757CA8-F409-4C17-A0FA-E5C410965BB6}" srcOrd="0" destOrd="0" parTransId="{F14ADC73-7A5A-4DAF-864D-60783BF4EC8C}" sibTransId="{9954B8D6-4593-40CA-A117-BF7919C16C94}"/>
    <dgm:cxn modelId="{5F222572-D1C2-4DB4-BD63-C6752D325A88}" type="presOf" srcId="{377661BF-42E9-4F54-AD93-85725C6FC515}" destId="{C1516CFF-30CD-4F8F-A1EA-CB76D181FEB9}" srcOrd="0" destOrd="0" presId="urn:microsoft.com/office/officeart/2005/8/layout/cycle3"/>
    <dgm:cxn modelId="{EB833057-6356-4FBC-B595-E3C242476B8E}" type="presOf" srcId="{CF080CBB-088B-4E2E-826C-16AEE3AB0862}" destId="{36BE1C50-EE9B-46DB-812B-F5D8655987C2}" srcOrd="0" destOrd="0" presId="urn:microsoft.com/office/officeart/2005/8/layout/cycle3"/>
    <dgm:cxn modelId="{F5459187-A691-4AF9-B95E-46DC36450438}" srcId="{DCB5FB68-7349-4B0A-9C05-00D2DC9B4AE4}" destId="{377661BF-42E9-4F54-AD93-85725C6FC515}" srcOrd="3" destOrd="0" parTransId="{2134DAF9-583D-4A31-8443-64CA04264D3B}" sibTransId="{7CCA5C35-40B2-42C1-AC06-8CEBEE356F87}"/>
    <dgm:cxn modelId="{15B17789-8766-4A2D-B2D9-9FC1DBAA26D6}" srcId="{DCB5FB68-7349-4B0A-9C05-00D2DC9B4AE4}" destId="{FD64CA64-343C-4576-8BA3-9E06CA2A1F11}" srcOrd="5" destOrd="0" parTransId="{C0053D06-67E9-430E-BB50-7F3949AAEC1A}" sibTransId="{890DD2D9-7EBC-4327-AFA3-BF36E1D10D79}"/>
    <dgm:cxn modelId="{91AF598A-26C3-4770-8E65-54281185C0E1}" type="presOf" srcId="{9954B8D6-4593-40CA-A117-BF7919C16C94}" destId="{213ED0D2-C582-47E9-9867-ED080176D826}" srcOrd="0" destOrd="0" presId="urn:microsoft.com/office/officeart/2005/8/layout/cycle3"/>
    <dgm:cxn modelId="{1DEA9F9A-0D49-4D3B-8DA1-7206F1721860}" type="presOf" srcId="{FD64CA64-343C-4576-8BA3-9E06CA2A1F11}" destId="{2112C8DD-6DB1-4155-8F4D-17FF0CB9F34E}" srcOrd="0" destOrd="0" presId="urn:microsoft.com/office/officeart/2005/8/layout/cycle3"/>
    <dgm:cxn modelId="{9E9772C5-7D58-44DF-B860-3490BB1CE159}" srcId="{DCB5FB68-7349-4B0A-9C05-00D2DC9B4AE4}" destId="{5CD294B5-B8B2-457A-A392-8FAD805589B8}" srcOrd="2" destOrd="0" parTransId="{8508983D-C350-4392-A024-010A31BFA153}" sibTransId="{A6A7F508-6BA4-4F79-8B53-F997527BEDC2}"/>
    <dgm:cxn modelId="{0B8405D4-ACDC-4B0B-8718-3470902FD497}" type="presOf" srcId="{19757CA8-F409-4C17-A0FA-E5C410965BB6}" destId="{DB43BDC6-D2C4-43E5-B4CF-F6AB239E8576}" srcOrd="0" destOrd="0" presId="urn:microsoft.com/office/officeart/2005/8/layout/cycle3"/>
    <dgm:cxn modelId="{9501F546-1BD8-4DB3-AA1E-8C52EB9EB2CA}" type="presParOf" srcId="{3D3B6183-1BED-4241-AD17-F87F33F4C194}" destId="{89FE97A1-BA29-4D6C-8C5D-51BE15488DA1}" srcOrd="0" destOrd="0" presId="urn:microsoft.com/office/officeart/2005/8/layout/cycle3"/>
    <dgm:cxn modelId="{C085E6B2-F4CD-421E-A942-DB08AA8FFE8B}" type="presParOf" srcId="{89FE97A1-BA29-4D6C-8C5D-51BE15488DA1}" destId="{DB43BDC6-D2C4-43E5-B4CF-F6AB239E8576}" srcOrd="0" destOrd="0" presId="urn:microsoft.com/office/officeart/2005/8/layout/cycle3"/>
    <dgm:cxn modelId="{D4E6BA6D-500F-4116-B477-AD286754A7C1}" type="presParOf" srcId="{89FE97A1-BA29-4D6C-8C5D-51BE15488DA1}" destId="{213ED0D2-C582-47E9-9867-ED080176D826}" srcOrd="1" destOrd="0" presId="urn:microsoft.com/office/officeart/2005/8/layout/cycle3"/>
    <dgm:cxn modelId="{C9B72AA5-B358-494D-95D8-932AF264C6AB}" type="presParOf" srcId="{89FE97A1-BA29-4D6C-8C5D-51BE15488DA1}" destId="{4CC258C7-4837-496A-A06C-CB3D0A94546B}" srcOrd="2" destOrd="0" presId="urn:microsoft.com/office/officeart/2005/8/layout/cycle3"/>
    <dgm:cxn modelId="{3C5250AB-631F-457E-AE41-588D27CC37DB}" type="presParOf" srcId="{89FE97A1-BA29-4D6C-8C5D-51BE15488DA1}" destId="{D7DADA26-786B-42E7-991A-7ECBAF27EB77}" srcOrd="3" destOrd="0" presId="urn:microsoft.com/office/officeart/2005/8/layout/cycle3"/>
    <dgm:cxn modelId="{EECA945C-C028-4E2C-8319-7AD70E065DE6}" type="presParOf" srcId="{89FE97A1-BA29-4D6C-8C5D-51BE15488DA1}" destId="{C1516CFF-30CD-4F8F-A1EA-CB76D181FEB9}" srcOrd="4" destOrd="0" presId="urn:microsoft.com/office/officeart/2005/8/layout/cycle3"/>
    <dgm:cxn modelId="{2E3B44A1-8F5D-4F0F-A203-A4D958FBD32E}" type="presParOf" srcId="{89FE97A1-BA29-4D6C-8C5D-51BE15488DA1}" destId="{36BE1C50-EE9B-46DB-812B-F5D8655987C2}" srcOrd="5" destOrd="0" presId="urn:microsoft.com/office/officeart/2005/8/layout/cycle3"/>
    <dgm:cxn modelId="{59DD551B-D5C6-4502-9B56-EABF78F71ABF}" type="presParOf" srcId="{89FE97A1-BA29-4D6C-8C5D-51BE15488DA1}" destId="{2112C8DD-6DB1-4155-8F4D-17FF0CB9F34E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610C0-76C3-4126-9152-0603BB2458C9}" type="doc">
      <dgm:prSet loTypeId="urn:microsoft.com/office/officeart/2005/8/layout/hProcess9" loCatId="process" qsTypeId="urn:microsoft.com/office/officeart/2005/8/quickstyle/simple1#3" qsCatId="simple" csTypeId="urn:microsoft.com/office/officeart/2005/8/colors/colorful3#2" csCatId="colorful" phldr="1"/>
      <dgm:spPr/>
    </dgm:pt>
    <dgm:pt modelId="{24F1FBD0-9954-4659-8311-7877BE2A8C33}">
      <dgm:prSet phldrT="[Texto]"/>
      <dgm:spPr/>
      <dgm:t>
        <a:bodyPr/>
        <a:lstStyle/>
        <a:p>
          <a:r>
            <a:rPr lang="es-CL" b="1" dirty="0">
              <a:latin typeface="Aptos" panose="020B0004020202020204" pitchFamily="34" charset="0"/>
            </a:rPr>
            <a:t>Abordar conflictos y considerar expectativas comunes a través de acuerdos legítimos y compromisos efectivos.</a:t>
          </a:r>
          <a:endParaRPr lang="es-CL" dirty="0"/>
        </a:p>
      </dgm:t>
    </dgm:pt>
    <dgm:pt modelId="{97ECCF3C-F31B-426C-8886-9FFFC3AED33A}" type="parTrans" cxnId="{F5155F4E-974C-4844-9A9C-21E9993DDFAE}">
      <dgm:prSet/>
      <dgm:spPr/>
      <dgm:t>
        <a:bodyPr/>
        <a:lstStyle/>
        <a:p>
          <a:endParaRPr lang="es-CL"/>
        </a:p>
      </dgm:t>
    </dgm:pt>
    <dgm:pt modelId="{784C230C-6F8F-4A21-9691-2730306717B2}" type="sibTrans" cxnId="{F5155F4E-974C-4844-9A9C-21E9993DDFAE}">
      <dgm:prSet/>
      <dgm:spPr/>
      <dgm:t>
        <a:bodyPr/>
        <a:lstStyle/>
        <a:p>
          <a:endParaRPr lang="es-CL"/>
        </a:p>
      </dgm:t>
    </dgm:pt>
    <dgm:pt modelId="{F3B73539-836E-420C-92D7-A3506B8BB88C}">
      <dgm:prSet phldrT="[Texto]"/>
      <dgm:spPr/>
      <dgm:t>
        <a:bodyPr/>
        <a:lstStyle/>
        <a:p>
          <a:r>
            <a:rPr lang="es-CL" b="1" dirty="0">
              <a:latin typeface="Aptos"/>
            </a:rPr>
            <a:t>Ejercer derechos sobre la propiedad común sin limitar el ejercicio de derechos de los demás.</a:t>
          </a:r>
          <a:endParaRPr lang="es-CL" dirty="0"/>
        </a:p>
      </dgm:t>
    </dgm:pt>
    <dgm:pt modelId="{D9A2311C-3722-40A5-849E-DFBEE48D9D61}" type="parTrans" cxnId="{06E25C73-5B07-47F9-841B-DBD8DC02DF9C}">
      <dgm:prSet/>
      <dgm:spPr/>
      <dgm:t>
        <a:bodyPr/>
        <a:lstStyle/>
        <a:p>
          <a:endParaRPr lang="es-CL"/>
        </a:p>
      </dgm:t>
    </dgm:pt>
    <dgm:pt modelId="{91DE1075-BCB8-4B03-B982-9FA4BD2841B7}" type="sibTrans" cxnId="{06E25C73-5B07-47F9-841B-DBD8DC02DF9C}">
      <dgm:prSet/>
      <dgm:spPr/>
      <dgm:t>
        <a:bodyPr/>
        <a:lstStyle/>
        <a:p>
          <a:endParaRPr lang="es-CL"/>
        </a:p>
      </dgm:t>
    </dgm:pt>
    <dgm:pt modelId="{69921E24-1E1E-413F-90C2-2698A25C59A1}">
      <dgm:prSet/>
      <dgm:spPr/>
      <dgm:t>
        <a:bodyPr/>
        <a:lstStyle/>
        <a:p>
          <a:r>
            <a:rPr lang="es-CL" b="1" dirty="0">
              <a:latin typeface="Aptos"/>
            </a:rPr>
            <a:t>Asumir la propiedad común como un espacio del cual todas y todos son responsables.</a:t>
          </a:r>
          <a:endParaRPr lang="es-CL" b="1" dirty="0">
            <a:latin typeface="Aptos" panose="020B0004020202020204" pitchFamily="34" charset="0"/>
          </a:endParaRPr>
        </a:p>
      </dgm:t>
    </dgm:pt>
    <dgm:pt modelId="{1F13AD36-0980-4DAB-9D8F-4233B2AB5E52}" type="parTrans" cxnId="{9F7BA060-30D9-4E68-A8F8-4005C475581A}">
      <dgm:prSet/>
      <dgm:spPr/>
      <dgm:t>
        <a:bodyPr/>
        <a:lstStyle/>
        <a:p>
          <a:endParaRPr lang="es-CL"/>
        </a:p>
      </dgm:t>
    </dgm:pt>
    <dgm:pt modelId="{922B8EDD-CF87-45C9-87C5-4A87A4EADD8D}" type="sibTrans" cxnId="{9F7BA060-30D9-4E68-A8F8-4005C475581A}">
      <dgm:prSet/>
      <dgm:spPr/>
      <dgm:t>
        <a:bodyPr/>
        <a:lstStyle/>
        <a:p>
          <a:endParaRPr lang="es-CL"/>
        </a:p>
      </dgm:t>
    </dgm:pt>
    <dgm:pt modelId="{C2DEF6E4-6934-470E-A45D-3B9DE129E765}" type="pres">
      <dgm:prSet presAssocID="{7B5610C0-76C3-4126-9152-0603BB2458C9}" presName="CompostProcess" presStyleCnt="0">
        <dgm:presLayoutVars>
          <dgm:dir/>
          <dgm:resizeHandles val="exact"/>
        </dgm:presLayoutVars>
      </dgm:prSet>
      <dgm:spPr/>
    </dgm:pt>
    <dgm:pt modelId="{C8872F83-12CA-4D1C-95A0-8D734FA5E10D}" type="pres">
      <dgm:prSet presAssocID="{7B5610C0-76C3-4126-9152-0603BB2458C9}" presName="arrow" presStyleLbl="bgShp" presStyleIdx="0" presStyleCnt="1"/>
      <dgm:spPr/>
    </dgm:pt>
    <dgm:pt modelId="{322EEA72-64C0-4ABE-9AF6-94A710703401}" type="pres">
      <dgm:prSet presAssocID="{7B5610C0-76C3-4126-9152-0603BB2458C9}" presName="linearProcess" presStyleCnt="0"/>
      <dgm:spPr/>
    </dgm:pt>
    <dgm:pt modelId="{CA0AF456-C325-42FB-B27C-4754E22C9F34}" type="pres">
      <dgm:prSet presAssocID="{24F1FBD0-9954-4659-8311-7877BE2A8C33}" presName="textNode" presStyleLbl="node1" presStyleIdx="0" presStyleCnt="3">
        <dgm:presLayoutVars>
          <dgm:bulletEnabled val="1"/>
        </dgm:presLayoutVars>
      </dgm:prSet>
      <dgm:spPr/>
    </dgm:pt>
    <dgm:pt modelId="{0BD94F7A-90FC-4F61-AE25-9DCB4C0C6E6D}" type="pres">
      <dgm:prSet presAssocID="{784C230C-6F8F-4A21-9691-2730306717B2}" presName="sibTrans" presStyleCnt="0"/>
      <dgm:spPr/>
    </dgm:pt>
    <dgm:pt modelId="{8970EF7E-EAA4-49A2-B154-AA5035F3F6FB}" type="pres">
      <dgm:prSet presAssocID="{F3B73539-836E-420C-92D7-A3506B8BB88C}" presName="textNode" presStyleLbl="node1" presStyleIdx="1" presStyleCnt="3">
        <dgm:presLayoutVars>
          <dgm:bulletEnabled val="1"/>
        </dgm:presLayoutVars>
      </dgm:prSet>
      <dgm:spPr/>
    </dgm:pt>
    <dgm:pt modelId="{985CF2C8-64E5-4576-8BC0-AB6A11236B52}" type="pres">
      <dgm:prSet presAssocID="{91DE1075-BCB8-4B03-B982-9FA4BD2841B7}" presName="sibTrans" presStyleCnt="0"/>
      <dgm:spPr/>
    </dgm:pt>
    <dgm:pt modelId="{BB63FB24-35FD-429E-914E-A2F504DA7B0A}" type="pres">
      <dgm:prSet presAssocID="{69921E24-1E1E-413F-90C2-2698A25C59A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10872D28-C415-486C-AFFC-D6D3E557DCB2}" type="presOf" srcId="{7B5610C0-76C3-4126-9152-0603BB2458C9}" destId="{C2DEF6E4-6934-470E-A45D-3B9DE129E765}" srcOrd="0" destOrd="0" presId="urn:microsoft.com/office/officeart/2005/8/layout/hProcess9"/>
    <dgm:cxn modelId="{9F7BA060-30D9-4E68-A8F8-4005C475581A}" srcId="{7B5610C0-76C3-4126-9152-0603BB2458C9}" destId="{69921E24-1E1E-413F-90C2-2698A25C59A1}" srcOrd="2" destOrd="0" parTransId="{1F13AD36-0980-4DAB-9D8F-4233B2AB5E52}" sibTransId="{922B8EDD-CF87-45C9-87C5-4A87A4EADD8D}"/>
    <dgm:cxn modelId="{F5155F4E-974C-4844-9A9C-21E9993DDFAE}" srcId="{7B5610C0-76C3-4126-9152-0603BB2458C9}" destId="{24F1FBD0-9954-4659-8311-7877BE2A8C33}" srcOrd="0" destOrd="0" parTransId="{97ECCF3C-F31B-426C-8886-9FFFC3AED33A}" sibTransId="{784C230C-6F8F-4A21-9691-2730306717B2}"/>
    <dgm:cxn modelId="{06E25C73-5B07-47F9-841B-DBD8DC02DF9C}" srcId="{7B5610C0-76C3-4126-9152-0603BB2458C9}" destId="{F3B73539-836E-420C-92D7-A3506B8BB88C}" srcOrd="1" destOrd="0" parTransId="{D9A2311C-3722-40A5-849E-DFBEE48D9D61}" sibTransId="{91DE1075-BCB8-4B03-B982-9FA4BD2841B7}"/>
    <dgm:cxn modelId="{6855438B-22BC-4258-8B64-544C7425B3C7}" type="presOf" srcId="{69921E24-1E1E-413F-90C2-2698A25C59A1}" destId="{BB63FB24-35FD-429E-914E-A2F504DA7B0A}" srcOrd="0" destOrd="0" presId="urn:microsoft.com/office/officeart/2005/8/layout/hProcess9"/>
    <dgm:cxn modelId="{688AE8D0-55B2-4C58-8420-D554A91C517D}" type="presOf" srcId="{24F1FBD0-9954-4659-8311-7877BE2A8C33}" destId="{CA0AF456-C325-42FB-B27C-4754E22C9F34}" srcOrd="0" destOrd="0" presId="urn:microsoft.com/office/officeart/2005/8/layout/hProcess9"/>
    <dgm:cxn modelId="{9D295FDD-C414-46C9-8993-453147F34E98}" type="presOf" srcId="{F3B73539-836E-420C-92D7-A3506B8BB88C}" destId="{8970EF7E-EAA4-49A2-B154-AA5035F3F6FB}" srcOrd="0" destOrd="0" presId="urn:microsoft.com/office/officeart/2005/8/layout/hProcess9"/>
    <dgm:cxn modelId="{7BDD38B8-2968-40F6-8DF1-BFA854BD5826}" type="presParOf" srcId="{C2DEF6E4-6934-470E-A45D-3B9DE129E765}" destId="{C8872F83-12CA-4D1C-95A0-8D734FA5E10D}" srcOrd="0" destOrd="0" presId="urn:microsoft.com/office/officeart/2005/8/layout/hProcess9"/>
    <dgm:cxn modelId="{883FC0D9-B510-4A2E-876F-DC2D843ED332}" type="presParOf" srcId="{C2DEF6E4-6934-470E-A45D-3B9DE129E765}" destId="{322EEA72-64C0-4ABE-9AF6-94A710703401}" srcOrd="1" destOrd="0" presId="urn:microsoft.com/office/officeart/2005/8/layout/hProcess9"/>
    <dgm:cxn modelId="{19105825-116D-460A-9B30-B38D4121B2B3}" type="presParOf" srcId="{322EEA72-64C0-4ABE-9AF6-94A710703401}" destId="{CA0AF456-C325-42FB-B27C-4754E22C9F34}" srcOrd="0" destOrd="0" presId="urn:microsoft.com/office/officeart/2005/8/layout/hProcess9"/>
    <dgm:cxn modelId="{F0BA039B-DAF0-43E3-8834-2E314A984456}" type="presParOf" srcId="{322EEA72-64C0-4ABE-9AF6-94A710703401}" destId="{0BD94F7A-90FC-4F61-AE25-9DCB4C0C6E6D}" srcOrd="1" destOrd="0" presId="urn:microsoft.com/office/officeart/2005/8/layout/hProcess9"/>
    <dgm:cxn modelId="{5D07F94F-DFE2-4514-8E48-D57EF7521E70}" type="presParOf" srcId="{322EEA72-64C0-4ABE-9AF6-94A710703401}" destId="{8970EF7E-EAA4-49A2-B154-AA5035F3F6FB}" srcOrd="2" destOrd="0" presId="urn:microsoft.com/office/officeart/2005/8/layout/hProcess9"/>
    <dgm:cxn modelId="{0DA075B3-FF77-4D96-B1A7-56FF7D1C9FB5}" type="presParOf" srcId="{322EEA72-64C0-4ABE-9AF6-94A710703401}" destId="{985CF2C8-64E5-4576-8BC0-AB6A11236B52}" srcOrd="3" destOrd="0" presId="urn:microsoft.com/office/officeart/2005/8/layout/hProcess9"/>
    <dgm:cxn modelId="{A243CC4A-62DB-4190-B0D1-B964C2839BF3}" type="presParOf" srcId="{322EEA72-64C0-4ABE-9AF6-94A710703401}" destId="{BB63FB24-35FD-429E-914E-A2F504DA7B0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36A395-050D-459F-AB57-C753586D663C}" type="doc">
      <dgm:prSet loTypeId="urn:microsoft.com/office/officeart/2005/8/layout/vList2" loCatId="list" qsTypeId="urn:microsoft.com/office/officeart/2005/8/quickstyle/simple1#4" qsCatId="simple" csTypeId="urn:microsoft.com/office/officeart/2005/8/colors/colorful5#2" csCatId="colorful" phldr="1"/>
      <dgm:spPr/>
      <dgm:t>
        <a:bodyPr/>
        <a:lstStyle/>
        <a:p>
          <a:endParaRPr lang="es-CL"/>
        </a:p>
      </dgm:t>
    </dgm:pt>
    <dgm:pt modelId="{E25D6F64-40B3-4F20-9AA5-1D12AA334964}">
      <dgm:prSet phldrT="[Texto]"/>
      <dgm:spPr/>
      <dgm:t>
        <a:bodyPr/>
        <a:lstStyle/>
        <a:p>
          <a:r>
            <a:rPr kumimoji="0" lang="es-CL" i="0" strike="noStrike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La colaboración </a:t>
          </a:r>
          <a:r>
            <a:rPr kumimoji="0" lang="es-CL" i="0" u="none" strike="noStrike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de todas y todos es fundamental, como el respeto y cuidado. Generando espacios de mayor seguridad</a:t>
          </a:r>
          <a:endParaRPr lang="es-CL" dirty="0"/>
        </a:p>
      </dgm:t>
    </dgm:pt>
    <dgm:pt modelId="{27161146-0B8F-4EE8-AA9F-3638541C4FA9}" type="parTrans" cxnId="{E95879F3-B23B-4DBE-8569-60A1CB99E9F0}">
      <dgm:prSet/>
      <dgm:spPr/>
      <dgm:t>
        <a:bodyPr/>
        <a:lstStyle/>
        <a:p>
          <a:endParaRPr lang="es-CL"/>
        </a:p>
      </dgm:t>
    </dgm:pt>
    <dgm:pt modelId="{4823D3FA-509D-462D-AF9C-BED5B181B14C}" type="sibTrans" cxnId="{E95879F3-B23B-4DBE-8569-60A1CB99E9F0}">
      <dgm:prSet/>
      <dgm:spPr/>
      <dgm:t>
        <a:bodyPr/>
        <a:lstStyle/>
        <a:p>
          <a:endParaRPr lang="es-CL"/>
        </a:p>
      </dgm:t>
    </dgm:pt>
    <dgm:pt modelId="{89A0D489-FED4-40CB-8C69-C3A2438FE779}">
      <dgm:prSet phldrT="[Texto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s-CL" i="0" strike="noStrike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 participación de las personas que habitan el condominio es esencial para tomar decisiones, transparentes y democráticas. </a:t>
          </a:r>
          <a:endParaRPr lang="es-CL" dirty="0"/>
        </a:p>
      </dgm:t>
    </dgm:pt>
    <dgm:pt modelId="{B7CD3A35-AD40-43CB-A865-6790EE032318}" type="parTrans" cxnId="{ADBFE342-29B1-4562-9A83-7B968841D3F0}">
      <dgm:prSet/>
      <dgm:spPr/>
      <dgm:t>
        <a:bodyPr/>
        <a:lstStyle/>
        <a:p>
          <a:endParaRPr lang="es-CL"/>
        </a:p>
      </dgm:t>
    </dgm:pt>
    <dgm:pt modelId="{9FB94772-31D9-4DD1-B227-187DD756983B}" type="sibTrans" cxnId="{ADBFE342-29B1-4562-9A83-7B968841D3F0}">
      <dgm:prSet/>
      <dgm:spPr/>
      <dgm:t>
        <a:bodyPr/>
        <a:lstStyle/>
        <a:p>
          <a:endParaRPr lang="es-CL"/>
        </a:p>
      </dgm:t>
    </dgm:pt>
    <dgm:pt modelId="{9D673475-2749-45EE-B7A6-3958BDB23AC6}">
      <dgm:prSet phldrT="[Texto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s-CL" i="0" strike="noStrike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Las obligaciones económicas son un deber de todas y todos, así mantenemos el condominio en buen estado, previniendo daños</a:t>
          </a:r>
          <a:endParaRPr lang="es-CL" dirty="0"/>
        </a:p>
      </dgm:t>
    </dgm:pt>
    <dgm:pt modelId="{48954387-0C37-44EF-9F6D-ADD41436D761}" type="parTrans" cxnId="{65F6AB64-3416-4E05-93C8-0F6096F15471}">
      <dgm:prSet/>
      <dgm:spPr/>
      <dgm:t>
        <a:bodyPr/>
        <a:lstStyle/>
        <a:p>
          <a:endParaRPr lang="es-CL"/>
        </a:p>
      </dgm:t>
    </dgm:pt>
    <dgm:pt modelId="{2B077CE8-E99D-45A7-9199-7F75460A3EEB}" type="sibTrans" cxnId="{65F6AB64-3416-4E05-93C8-0F6096F15471}">
      <dgm:prSet/>
      <dgm:spPr/>
      <dgm:t>
        <a:bodyPr/>
        <a:lstStyle/>
        <a:p>
          <a:endParaRPr lang="es-CL"/>
        </a:p>
      </dgm:t>
    </dgm:pt>
    <dgm:pt modelId="{4F628F67-DF67-4B55-9F18-B596782E08B3}">
      <dgm:prSet phldrT="[Texto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s-CL" i="0" u="none" strike="noStrike" cap="none" spc="0" normalizeH="0" baseline="0" noProof="0" dirty="0">
              <a:ln/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rPr>
            <a:t>Conocer las normas de convivencia y funcionamiento, es responsabilidad de todas y todos </a:t>
          </a:r>
          <a:endParaRPr lang="es-CL" dirty="0"/>
        </a:p>
      </dgm:t>
    </dgm:pt>
    <dgm:pt modelId="{FA4F7A60-5D5A-4188-8834-5737330A699C}" type="sibTrans" cxnId="{4E1512EC-342E-4735-AEE9-D2D12D112140}">
      <dgm:prSet/>
      <dgm:spPr/>
      <dgm:t>
        <a:bodyPr/>
        <a:lstStyle/>
        <a:p>
          <a:endParaRPr lang="es-CL"/>
        </a:p>
      </dgm:t>
    </dgm:pt>
    <dgm:pt modelId="{7F7331D7-9DDF-4CF3-8546-20934E0936F6}" type="parTrans" cxnId="{4E1512EC-342E-4735-AEE9-D2D12D112140}">
      <dgm:prSet/>
      <dgm:spPr/>
      <dgm:t>
        <a:bodyPr/>
        <a:lstStyle/>
        <a:p>
          <a:endParaRPr lang="es-CL"/>
        </a:p>
      </dgm:t>
    </dgm:pt>
    <dgm:pt modelId="{092746E0-6691-407A-B738-EA03C78C484B}" type="pres">
      <dgm:prSet presAssocID="{B736A395-050D-459F-AB57-C753586D663C}" presName="linear" presStyleCnt="0">
        <dgm:presLayoutVars>
          <dgm:animLvl val="lvl"/>
          <dgm:resizeHandles val="exact"/>
        </dgm:presLayoutVars>
      </dgm:prSet>
      <dgm:spPr/>
    </dgm:pt>
    <dgm:pt modelId="{8CEBC77C-274A-44FB-B936-75C4D37BCD01}" type="pres">
      <dgm:prSet presAssocID="{E25D6F64-40B3-4F20-9AA5-1D12AA3349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2A0E547-8FE0-437F-B4C8-2207481D7494}" type="pres">
      <dgm:prSet presAssocID="{4823D3FA-509D-462D-AF9C-BED5B181B14C}" presName="spacer" presStyleCnt="0"/>
      <dgm:spPr/>
    </dgm:pt>
    <dgm:pt modelId="{18842357-91BC-42A6-BEA8-A6D9675B21E1}" type="pres">
      <dgm:prSet presAssocID="{89A0D489-FED4-40CB-8C69-C3A2438FE7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D20A522-5E06-48D0-8CCA-6ADECFB18DED}" type="pres">
      <dgm:prSet presAssocID="{9FB94772-31D9-4DD1-B227-187DD756983B}" presName="spacer" presStyleCnt="0"/>
      <dgm:spPr/>
    </dgm:pt>
    <dgm:pt modelId="{659F1A90-EA74-4975-8FB8-6A9578BE2865}" type="pres">
      <dgm:prSet presAssocID="{9D673475-2749-45EE-B7A6-3958BDB23AC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D52162E-284F-4250-B0E9-92ED2AD9D2A6}" type="pres">
      <dgm:prSet presAssocID="{2B077CE8-E99D-45A7-9199-7F75460A3EEB}" presName="spacer" presStyleCnt="0"/>
      <dgm:spPr/>
    </dgm:pt>
    <dgm:pt modelId="{81111B91-28A3-4AA1-B13A-1C911AA361F0}" type="pres">
      <dgm:prSet presAssocID="{4F628F67-DF67-4B55-9F18-B596782E08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FB65722-6705-4F1A-85EB-A80824FF6A70}" type="presOf" srcId="{E25D6F64-40B3-4F20-9AA5-1D12AA334964}" destId="{8CEBC77C-274A-44FB-B936-75C4D37BCD01}" srcOrd="0" destOrd="0" presId="urn:microsoft.com/office/officeart/2005/8/layout/vList2"/>
    <dgm:cxn modelId="{55B25C34-FE95-4114-886A-22CC589368E3}" type="presOf" srcId="{B736A395-050D-459F-AB57-C753586D663C}" destId="{092746E0-6691-407A-B738-EA03C78C484B}" srcOrd="0" destOrd="0" presId="urn:microsoft.com/office/officeart/2005/8/layout/vList2"/>
    <dgm:cxn modelId="{ADBFE342-29B1-4562-9A83-7B968841D3F0}" srcId="{B736A395-050D-459F-AB57-C753586D663C}" destId="{89A0D489-FED4-40CB-8C69-C3A2438FE779}" srcOrd="1" destOrd="0" parTransId="{B7CD3A35-AD40-43CB-A865-6790EE032318}" sibTransId="{9FB94772-31D9-4DD1-B227-187DD756983B}"/>
    <dgm:cxn modelId="{65F6AB64-3416-4E05-93C8-0F6096F15471}" srcId="{B736A395-050D-459F-AB57-C753586D663C}" destId="{9D673475-2749-45EE-B7A6-3958BDB23AC6}" srcOrd="2" destOrd="0" parTransId="{48954387-0C37-44EF-9F6D-ADD41436D761}" sibTransId="{2B077CE8-E99D-45A7-9199-7F75460A3EEB}"/>
    <dgm:cxn modelId="{711C979A-F5F8-47DC-A74E-6FDCC5BC6B73}" type="presOf" srcId="{9D673475-2749-45EE-B7A6-3958BDB23AC6}" destId="{659F1A90-EA74-4975-8FB8-6A9578BE2865}" srcOrd="0" destOrd="0" presId="urn:microsoft.com/office/officeart/2005/8/layout/vList2"/>
    <dgm:cxn modelId="{996063A8-E415-489F-9067-EFBC74114044}" type="presOf" srcId="{4F628F67-DF67-4B55-9F18-B596782E08B3}" destId="{81111B91-28A3-4AA1-B13A-1C911AA361F0}" srcOrd="0" destOrd="0" presId="urn:microsoft.com/office/officeart/2005/8/layout/vList2"/>
    <dgm:cxn modelId="{24F89DBE-EBF1-473A-BA29-4DBD33B2431E}" type="presOf" srcId="{89A0D489-FED4-40CB-8C69-C3A2438FE779}" destId="{18842357-91BC-42A6-BEA8-A6D9675B21E1}" srcOrd="0" destOrd="0" presId="urn:microsoft.com/office/officeart/2005/8/layout/vList2"/>
    <dgm:cxn modelId="{4E1512EC-342E-4735-AEE9-D2D12D112140}" srcId="{B736A395-050D-459F-AB57-C753586D663C}" destId="{4F628F67-DF67-4B55-9F18-B596782E08B3}" srcOrd="3" destOrd="0" parTransId="{7F7331D7-9DDF-4CF3-8546-20934E0936F6}" sibTransId="{FA4F7A60-5D5A-4188-8834-5737330A699C}"/>
    <dgm:cxn modelId="{E95879F3-B23B-4DBE-8569-60A1CB99E9F0}" srcId="{B736A395-050D-459F-AB57-C753586D663C}" destId="{E25D6F64-40B3-4F20-9AA5-1D12AA334964}" srcOrd="0" destOrd="0" parTransId="{27161146-0B8F-4EE8-AA9F-3638541C4FA9}" sibTransId="{4823D3FA-509D-462D-AF9C-BED5B181B14C}"/>
    <dgm:cxn modelId="{1CA41BD9-C7CB-45F6-BAFD-3C46156005BB}" type="presParOf" srcId="{092746E0-6691-407A-B738-EA03C78C484B}" destId="{8CEBC77C-274A-44FB-B936-75C4D37BCD01}" srcOrd="0" destOrd="0" presId="urn:microsoft.com/office/officeart/2005/8/layout/vList2"/>
    <dgm:cxn modelId="{3A06C8C7-D987-4131-96F6-1536E1066CF4}" type="presParOf" srcId="{092746E0-6691-407A-B738-EA03C78C484B}" destId="{02A0E547-8FE0-437F-B4C8-2207481D7494}" srcOrd="1" destOrd="0" presId="urn:microsoft.com/office/officeart/2005/8/layout/vList2"/>
    <dgm:cxn modelId="{5D380614-BA5F-4579-9500-E79890CB8681}" type="presParOf" srcId="{092746E0-6691-407A-B738-EA03C78C484B}" destId="{18842357-91BC-42A6-BEA8-A6D9675B21E1}" srcOrd="2" destOrd="0" presId="urn:microsoft.com/office/officeart/2005/8/layout/vList2"/>
    <dgm:cxn modelId="{31758751-0BB2-4E8A-A483-7AAF35F9C32A}" type="presParOf" srcId="{092746E0-6691-407A-B738-EA03C78C484B}" destId="{4D20A522-5E06-48D0-8CCA-6ADECFB18DED}" srcOrd="3" destOrd="0" presId="urn:microsoft.com/office/officeart/2005/8/layout/vList2"/>
    <dgm:cxn modelId="{39BD23D2-1200-42E2-8385-73C0473E3B08}" type="presParOf" srcId="{092746E0-6691-407A-B738-EA03C78C484B}" destId="{659F1A90-EA74-4975-8FB8-6A9578BE2865}" srcOrd="4" destOrd="0" presId="urn:microsoft.com/office/officeart/2005/8/layout/vList2"/>
    <dgm:cxn modelId="{3F56BCED-2076-429D-9348-48E2C269251C}" type="presParOf" srcId="{092746E0-6691-407A-B738-EA03C78C484B}" destId="{DD52162E-284F-4250-B0E9-92ED2AD9D2A6}" srcOrd="5" destOrd="0" presId="urn:microsoft.com/office/officeart/2005/8/layout/vList2"/>
    <dgm:cxn modelId="{BA391B3C-5890-461E-B184-C16B8E2FB8D9}" type="presParOf" srcId="{092746E0-6691-407A-B738-EA03C78C484B}" destId="{81111B91-28A3-4AA1-B13A-1C911AA361F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838C75-58C3-4155-9C25-5C782802FD64}" type="doc">
      <dgm:prSet loTypeId="urn:microsoft.com/office/officeart/2005/8/layout/hList7" loCatId="relationship" qsTypeId="urn:microsoft.com/office/officeart/2005/8/quickstyle/simple1#5" qsCatId="simple" csTypeId="urn:microsoft.com/office/officeart/2005/8/colors/accent1_1#1" csCatId="accent1" phldr="1"/>
      <dgm:spPr/>
    </dgm:pt>
    <dgm:pt modelId="{406D2B3D-4DA0-4FA6-9319-F37BCAF3736E}">
      <dgm:prSet phldrT="[Texto]"/>
      <dgm:spPr/>
      <dgm:t>
        <a:bodyPr/>
        <a:lstStyle/>
        <a:p>
          <a:r>
            <a:rPr lang="es-CL" b="1"/>
            <a:t>Asamblea de copropietarios</a:t>
          </a:r>
        </a:p>
        <a:p>
          <a:endParaRPr lang="es-CL" b="1"/>
        </a:p>
        <a:p>
          <a:r>
            <a:rPr lang="es-CL" b="1"/>
            <a:t>Tomar decisiones mayoritarias  </a:t>
          </a:r>
        </a:p>
      </dgm:t>
    </dgm:pt>
    <dgm:pt modelId="{14D58307-01AC-4281-AD40-BFF7ACC371DE}" type="parTrans" cxnId="{E4D5630D-6ECF-4FFA-8B0A-E1F07BAD8B30}">
      <dgm:prSet/>
      <dgm:spPr/>
      <dgm:t>
        <a:bodyPr/>
        <a:lstStyle/>
        <a:p>
          <a:endParaRPr lang="es-CL"/>
        </a:p>
      </dgm:t>
    </dgm:pt>
    <dgm:pt modelId="{219A1DBB-C362-41FE-B6AE-2FAEC0E07BF0}" type="sibTrans" cxnId="{E4D5630D-6ECF-4FFA-8B0A-E1F07BAD8B30}">
      <dgm:prSet/>
      <dgm:spPr/>
      <dgm:t>
        <a:bodyPr/>
        <a:lstStyle/>
        <a:p>
          <a:endParaRPr lang="es-CL"/>
        </a:p>
      </dgm:t>
    </dgm:pt>
    <dgm:pt modelId="{88C8400E-89B5-41B4-8294-7C96E59E8A92}">
      <dgm:prSet phldrT="[Texto]"/>
      <dgm:spPr/>
      <dgm:t>
        <a:bodyPr/>
        <a:lstStyle/>
        <a:p>
          <a:r>
            <a:rPr lang="es-CL" b="1"/>
            <a:t>Mediación Extrajudicial Municipalidades</a:t>
          </a:r>
        </a:p>
        <a:p>
          <a:endParaRPr lang="es-CL" b="1"/>
        </a:p>
        <a:p>
          <a:r>
            <a:rPr lang="es-CL" b="1"/>
            <a:t>En el caso de los Condominios Sociales es obligatorio</a:t>
          </a:r>
        </a:p>
      </dgm:t>
    </dgm:pt>
    <dgm:pt modelId="{97D48FD3-7E46-45C6-BF26-5786F7B7BADE}" type="parTrans" cxnId="{22B762EE-5504-4D12-82E0-3AEBFD88EFC0}">
      <dgm:prSet/>
      <dgm:spPr/>
      <dgm:t>
        <a:bodyPr/>
        <a:lstStyle/>
        <a:p>
          <a:endParaRPr lang="es-CL"/>
        </a:p>
      </dgm:t>
    </dgm:pt>
    <dgm:pt modelId="{7894BF6E-312D-4798-948D-08FD1471446E}" type="sibTrans" cxnId="{22B762EE-5504-4D12-82E0-3AEBFD88EFC0}">
      <dgm:prSet/>
      <dgm:spPr/>
      <dgm:t>
        <a:bodyPr/>
        <a:lstStyle/>
        <a:p>
          <a:endParaRPr lang="es-CL"/>
        </a:p>
      </dgm:t>
    </dgm:pt>
    <dgm:pt modelId="{28D88BD4-BF27-4E38-8B76-BF1EF91E063C}">
      <dgm:prSet phldrT="[Texto]"/>
      <dgm:spPr/>
      <dgm:t>
        <a:bodyPr/>
        <a:lstStyle/>
        <a:p>
          <a:r>
            <a:rPr lang="es-CL" b="1"/>
            <a:t>Juzgado de Policía Local</a:t>
          </a:r>
        </a:p>
        <a:p>
          <a:endParaRPr lang="es-CL" b="1"/>
        </a:p>
        <a:p>
          <a:r>
            <a:rPr lang="es-CL" b="1"/>
            <a:t>Resuelve judicialmente</a:t>
          </a:r>
        </a:p>
      </dgm:t>
    </dgm:pt>
    <dgm:pt modelId="{15B0A788-B14E-46E9-AF8F-623682A7B935}" type="parTrans" cxnId="{56D72A0C-6293-4051-98E3-C8F666DE1372}">
      <dgm:prSet/>
      <dgm:spPr/>
      <dgm:t>
        <a:bodyPr/>
        <a:lstStyle/>
        <a:p>
          <a:endParaRPr lang="es-CL"/>
        </a:p>
      </dgm:t>
    </dgm:pt>
    <dgm:pt modelId="{D0EFFDCD-A211-4BF8-AC6A-DBAAE6F8A61E}" type="sibTrans" cxnId="{56D72A0C-6293-4051-98E3-C8F666DE1372}">
      <dgm:prSet/>
      <dgm:spPr/>
      <dgm:t>
        <a:bodyPr/>
        <a:lstStyle/>
        <a:p>
          <a:endParaRPr lang="es-CL"/>
        </a:p>
      </dgm:t>
    </dgm:pt>
    <dgm:pt modelId="{801D4143-C205-4ED3-B232-3DA250E9C6DF}">
      <dgm:prSet phldrT="[Texto]"/>
      <dgm:spPr/>
      <dgm:t>
        <a:bodyPr/>
        <a:lstStyle/>
        <a:p>
          <a:r>
            <a:rPr lang="es-CL" b="1"/>
            <a:t>Comité de Administración</a:t>
          </a:r>
        </a:p>
        <a:p>
          <a:endParaRPr lang="es-CL" b="1"/>
        </a:p>
        <a:p>
          <a:r>
            <a:rPr lang="es-CL" b="1"/>
            <a:t>Aplicar sanciones o establecer normas de adm</a:t>
          </a:r>
          <a:r>
            <a:rPr lang="es-CL" b="1">
              <a:latin typeface="Aptos Display" panose="02110004020202020204"/>
            </a:rPr>
            <a:t>.</a:t>
          </a:r>
          <a:r>
            <a:rPr lang="es-CL" b="1"/>
            <a:t> y convivencia</a:t>
          </a:r>
        </a:p>
      </dgm:t>
    </dgm:pt>
    <dgm:pt modelId="{3ED10A20-2CEF-4D35-9CF3-CC956956B189}" type="parTrans" cxnId="{EC2E1E55-9957-41D5-85C4-B7DD073F43EC}">
      <dgm:prSet/>
      <dgm:spPr/>
      <dgm:t>
        <a:bodyPr/>
        <a:lstStyle/>
        <a:p>
          <a:endParaRPr lang="es-CL"/>
        </a:p>
      </dgm:t>
    </dgm:pt>
    <dgm:pt modelId="{1525A739-EBED-4EF7-89B4-F5EED92D9AC1}" type="sibTrans" cxnId="{EC2E1E55-9957-41D5-85C4-B7DD073F43EC}">
      <dgm:prSet/>
      <dgm:spPr/>
      <dgm:t>
        <a:bodyPr/>
        <a:lstStyle/>
        <a:p>
          <a:endParaRPr lang="es-CL"/>
        </a:p>
      </dgm:t>
    </dgm:pt>
    <dgm:pt modelId="{E1023810-390F-4889-954A-3DE0AE037C42}" type="pres">
      <dgm:prSet presAssocID="{6D838C75-58C3-4155-9C25-5C782802FD64}" presName="Name0" presStyleCnt="0">
        <dgm:presLayoutVars>
          <dgm:dir/>
          <dgm:resizeHandles val="exact"/>
        </dgm:presLayoutVars>
      </dgm:prSet>
      <dgm:spPr/>
    </dgm:pt>
    <dgm:pt modelId="{C74A5AFB-55CD-446B-9F5D-D12E9EC583E0}" type="pres">
      <dgm:prSet presAssocID="{6D838C75-58C3-4155-9C25-5C782802FD64}" presName="fgShape" presStyleLbl="fgShp" presStyleIdx="0" presStyleCnt="1"/>
      <dgm:spPr/>
    </dgm:pt>
    <dgm:pt modelId="{09B5D5A9-48CB-4279-B2EE-A8E21FCF3A1F}" type="pres">
      <dgm:prSet presAssocID="{6D838C75-58C3-4155-9C25-5C782802FD64}" presName="linComp" presStyleCnt="0"/>
      <dgm:spPr/>
    </dgm:pt>
    <dgm:pt modelId="{358578AA-C6ED-4A27-9E52-B58D390D0017}" type="pres">
      <dgm:prSet presAssocID="{406D2B3D-4DA0-4FA6-9319-F37BCAF3736E}" presName="compNode" presStyleCnt="0"/>
      <dgm:spPr/>
    </dgm:pt>
    <dgm:pt modelId="{0277B0F9-739B-47E0-8C78-D0A9CAC01FA9}" type="pres">
      <dgm:prSet presAssocID="{406D2B3D-4DA0-4FA6-9319-F37BCAF3736E}" presName="bkgdShape" presStyleLbl="node1" presStyleIdx="0" presStyleCnt="4" custLinFactNeighborX="-509"/>
      <dgm:spPr/>
    </dgm:pt>
    <dgm:pt modelId="{A5420DAA-FE2E-408D-882A-02B417DA4A2D}" type="pres">
      <dgm:prSet presAssocID="{406D2B3D-4DA0-4FA6-9319-F37BCAF3736E}" presName="nodeTx" presStyleLbl="node1" presStyleIdx="0" presStyleCnt="4">
        <dgm:presLayoutVars>
          <dgm:bulletEnabled val="1"/>
        </dgm:presLayoutVars>
      </dgm:prSet>
      <dgm:spPr/>
    </dgm:pt>
    <dgm:pt modelId="{7EB28589-F961-48A1-B6A7-B8B29AC6BEA9}" type="pres">
      <dgm:prSet presAssocID="{406D2B3D-4DA0-4FA6-9319-F37BCAF3736E}" presName="invisiNode" presStyleLbl="node1" presStyleIdx="0" presStyleCnt="4"/>
      <dgm:spPr/>
    </dgm:pt>
    <dgm:pt modelId="{38F51347-E11B-4E8E-A713-808D7821FA0B}" type="pres">
      <dgm:prSet presAssocID="{406D2B3D-4DA0-4FA6-9319-F37BCAF3736E}" presName="imagNode" presStyleLbl="fgImgPlac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 con relleno sólido"/>
        </a:ext>
      </dgm:extLst>
    </dgm:pt>
    <dgm:pt modelId="{2AAD12C4-F642-4418-BD8D-2EC5A761141B}" type="pres">
      <dgm:prSet presAssocID="{219A1DBB-C362-41FE-B6AE-2FAEC0E07BF0}" presName="sibTrans" presStyleLbl="sibTrans2D1" presStyleIdx="0" presStyleCnt="0"/>
      <dgm:spPr/>
    </dgm:pt>
    <dgm:pt modelId="{9477BC9B-B677-4620-838C-4F51BFDF2BC3}" type="pres">
      <dgm:prSet presAssocID="{801D4143-C205-4ED3-B232-3DA250E9C6DF}" presName="compNode" presStyleCnt="0"/>
      <dgm:spPr/>
    </dgm:pt>
    <dgm:pt modelId="{4FF0E0FA-9E2D-467F-A716-37B7122D5F65}" type="pres">
      <dgm:prSet presAssocID="{801D4143-C205-4ED3-B232-3DA250E9C6DF}" presName="bkgdShape" presStyleLbl="node1" presStyleIdx="1" presStyleCnt="4"/>
      <dgm:spPr/>
    </dgm:pt>
    <dgm:pt modelId="{6C5F77FD-00E8-479B-9C9C-7BD0584EECE3}" type="pres">
      <dgm:prSet presAssocID="{801D4143-C205-4ED3-B232-3DA250E9C6DF}" presName="nodeTx" presStyleLbl="node1" presStyleIdx="1" presStyleCnt="4">
        <dgm:presLayoutVars>
          <dgm:bulletEnabled val="1"/>
        </dgm:presLayoutVars>
      </dgm:prSet>
      <dgm:spPr/>
    </dgm:pt>
    <dgm:pt modelId="{A9551396-B52B-4E14-9AD8-0975FCACF2E9}" type="pres">
      <dgm:prSet presAssocID="{801D4143-C205-4ED3-B232-3DA250E9C6DF}" presName="invisiNode" presStyleLbl="node1" presStyleIdx="1" presStyleCnt="4"/>
      <dgm:spPr/>
    </dgm:pt>
    <dgm:pt modelId="{B3355634-5AA5-4904-A0BB-D320D892E6DF}" type="pres">
      <dgm:prSet presAssocID="{801D4143-C205-4ED3-B232-3DA250E9C6DF}" presName="imagNode" presStyleLbl="fgImgPlac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rección con relleno sólido"/>
        </a:ext>
      </dgm:extLst>
    </dgm:pt>
    <dgm:pt modelId="{34E8C36E-5C38-453B-AE46-A15C9A141923}" type="pres">
      <dgm:prSet presAssocID="{1525A739-EBED-4EF7-89B4-F5EED92D9AC1}" presName="sibTrans" presStyleLbl="sibTrans2D1" presStyleIdx="0" presStyleCnt="0"/>
      <dgm:spPr/>
    </dgm:pt>
    <dgm:pt modelId="{2C9E3F9B-35F4-4CC1-952B-5FC37C27C47E}" type="pres">
      <dgm:prSet presAssocID="{88C8400E-89B5-41B4-8294-7C96E59E8A92}" presName="compNode" presStyleCnt="0"/>
      <dgm:spPr/>
    </dgm:pt>
    <dgm:pt modelId="{7E277487-004C-42B8-8BFF-C47E4BA5045B}" type="pres">
      <dgm:prSet presAssocID="{88C8400E-89B5-41B4-8294-7C96E59E8A92}" presName="bkgdShape" presStyleLbl="node1" presStyleIdx="2" presStyleCnt="4"/>
      <dgm:spPr/>
    </dgm:pt>
    <dgm:pt modelId="{6527C382-4C61-465D-8FA6-378987BE075F}" type="pres">
      <dgm:prSet presAssocID="{88C8400E-89B5-41B4-8294-7C96E59E8A92}" presName="nodeTx" presStyleLbl="node1" presStyleIdx="2" presStyleCnt="4">
        <dgm:presLayoutVars>
          <dgm:bulletEnabled val="1"/>
        </dgm:presLayoutVars>
      </dgm:prSet>
      <dgm:spPr/>
    </dgm:pt>
    <dgm:pt modelId="{EB88DD0F-5A89-4EC5-A9AB-6A882C0E25CF}" type="pres">
      <dgm:prSet presAssocID="{88C8400E-89B5-41B4-8294-7C96E59E8A92}" presName="invisiNode" presStyleLbl="node1" presStyleIdx="2" presStyleCnt="4"/>
      <dgm:spPr/>
    </dgm:pt>
    <dgm:pt modelId="{FB8A96DF-B929-4439-B9F1-61452B336276}" type="pres">
      <dgm:prSet presAssocID="{88C8400E-89B5-41B4-8294-7C96E59E8A92}" presName="imagNode" presStyleLbl="fgImgPlac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entro educativo con relleno sólido"/>
        </a:ext>
      </dgm:extLst>
    </dgm:pt>
    <dgm:pt modelId="{40C0D833-C8EF-4622-80EB-016DC2E3378E}" type="pres">
      <dgm:prSet presAssocID="{7894BF6E-312D-4798-948D-08FD1471446E}" presName="sibTrans" presStyleLbl="sibTrans2D1" presStyleIdx="0" presStyleCnt="0"/>
      <dgm:spPr/>
    </dgm:pt>
    <dgm:pt modelId="{A9EC197D-BFA2-4BDE-B4B3-16EB7BC73D0C}" type="pres">
      <dgm:prSet presAssocID="{28D88BD4-BF27-4E38-8B76-BF1EF91E063C}" presName="compNode" presStyleCnt="0"/>
      <dgm:spPr/>
    </dgm:pt>
    <dgm:pt modelId="{245AA103-CEE2-4227-8009-3F5DE3209EAA}" type="pres">
      <dgm:prSet presAssocID="{28D88BD4-BF27-4E38-8B76-BF1EF91E063C}" presName="bkgdShape" presStyleLbl="node1" presStyleIdx="3" presStyleCnt="4"/>
      <dgm:spPr/>
    </dgm:pt>
    <dgm:pt modelId="{3B951135-2CB0-4483-A84A-D06F64A819E1}" type="pres">
      <dgm:prSet presAssocID="{28D88BD4-BF27-4E38-8B76-BF1EF91E063C}" presName="nodeTx" presStyleLbl="node1" presStyleIdx="3" presStyleCnt="4">
        <dgm:presLayoutVars>
          <dgm:bulletEnabled val="1"/>
        </dgm:presLayoutVars>
      </dgm:prSet>
      <dgm:spPr/>
    </dgm:pt>
    <dgm:pt modelId="{2F10324D-9EAF-4A83-8C66-038F7D5D8810}" type="pres">
      <dgm:prSet presAssocID="{28D88BD4-BF27-4E38-8B76-BF1EF91E063C}" presName="invisiNode" presStyleLbl="node1" presStyleIdx="3" presStyleCnt="4"/>
      <dgm:spPr/>
    </dgm:pt>
    <dgm:pt modelId="{9ED415B3-EBD7-4FA3-9ADA-71B354AA60D6}" type="pres">
      <dgm:prSet presAssocID="{28D88BD4-BF27-4E38-8B76-BF1EF91E063C}" presName="imagNode" presStyleLbl="fgImgPlac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illo de juez con relleno sólido"/>
        </a:ext>
      </dgm:extLst>
    </dgm:pt>
  </dgm:ptLst>
  <dgm:cxnLst>
    <dgm:cxn modelId="{56D72A0C-6293-4051-98E3-C8F666DE1372}" srcId="{6D838C75-58C3-4155-9C25-5C782802FD64}" destId="{28D88BD4-BF27-4E38-8B76-BF1EF91E063C}" srcOrd="3" destOrd="0" parTransId="{15B0A788-B14E-46E9-AF8F-623682A7B935}" sibTransId="{D0EFFDCD-A211-4BF8-AC6A-DBAAE6F8A61E}"/>
    <dgm:cxn modelId="{E4D5630D-6ECF-4FFA-8B0A-E1F07BAD8B30}" srcId="{6D838C75-58C3-4155-9C25-5C782802FD64}" destId="{406D2B3D-4DA0-4FA6-9319-F37BCAF3736E}" srcOrd="0" destOrd="0" parTransId="{14D58307-01AC-4281-AD40-BFF7ACC371DE}" sibTransId="{219A1DBB-C362-41FE-B6AE-2FAEC0E07BF0}"/>
    <dgm:cxn modelId="{1FFBEF13-CF2B-439A-8735-AF48A8428301}" type="presOf" srcId="{28D88BD4-BF27-4E38-8B76-BF1EF91E063C}" destId="{3B951135-2CB0-4483-A84A-D06F64A819E1}" srcOrd="1" destOrd="0" presId="urn:microsoft.com/office/officeart/2005/8/layout/hList7"/>
    <dgm:cxn modelId="{DB906933-F03F-4B9E-93BF-4792B946E43F}" type="presOf" srcId="{88C8400E-89B5-41B4-8294-7C96E59E8A92}" destId="{7E277487-004C-42B8-8BFF-C47E4BA5045B}" srcOrd="0" destOrd="0" presId="urn:microsoft.com/office/officeart/2005/8/layout/hList7"/>
    <dgm:cxn modelId="{C0B27744-9405-4683-9127-AE2BB7CBD22E}" type="presOf" srcId="{28D88BD4-BF27-4E38-8B76-BF1EF91E063C}" destId="{245AA103-CEE2-4227-8009-3F5DE3209EAA}" srcOrd="0" destOrd="0" presId="urn:microsoft.com/office/officeart/2005/8/layout/hList7"/>
    <dgm:cxn modelId="{5D3B1C67-CB13-4FF1-B3C4-075304C45EC3}" type="presOf" srcId="{219A1DBB-C362-41FE-B6AE-2FAEC0E07BF0}" destId="{2AAD12C4-F642-4418-BD8D-2EC5A761141B}" srcOrd="0" destOrd="0" presId="urn:microsoft.com/office/officeart/2005/8/layout/hList7"/>
    <dgm:cxn modelId="{FA03D96B-F259-4F17-AFE0-05A97A1A1260}" type="presOf" srcId="{7894BF6E-312D-4798-948D-08FD1471446E}" destId="{40C0D833-C8EF-4622-80EB-016DC2E3378E}" srcOrd="0" destOrd="0" presId="urn:microsoft.com/office/officeart/2005/8/layout/hList7"/>
    <dgm:cxn modelId="{1B5D216E-26A8-4CDC-80FA-B306B3761B26}" type="presOf" srcId="{406D2B3D-4DA0-4FA6-9319-F37BCAF3736E}" destId="{0277B0F9-739B-47E0-8C78-D0A9CAC01FA9}" srcOrd="0" destOrd="0" presId="urn:microsoft.com/office/officeart/2005/8/layout/hList7"/>
    <dgm:cxn modelId="{EC2E1E55-9957-41D5-85C4-B7DD073F43EC}" srcId="{6D838C75-58C3-4155-9C25-5C782802FD64}" destId="{801D4143-C205-4ED3-B232-3DA250E9C6DF}" srcOrd="1" destOrd="0" parTransId="{3ED10A20-2CEF-4D35-9CF3-CC956956B189}" sibTransId="{1525A739-EBED-4EF7-89B4-F5EED92D9AC1}"/>
    <dgm:cxn modelId="{61AC0E7D-8CA8-4657-B19C-8F208BB6CE9D}" type="presOf" srcId="{6D838C75-58C3-4155-9C25-5C782802FD64}" destId="{E1023810-390F-4889-954A-3DE0AE037C42}" srcOrd="0" destOrd="0" presId="urn:microsoft.com/office/officeart/2005/8/layout/hList7"/>
    <dgm:cxn modelId="{FEE4C288-449F-4E46-AE21-BBC90F43C142}" type="presOf" srcId="{801D4143-C205-4ED3-B232-3DA250E9C6DF}" destId="{4FF0E0FA-9E2D-467F-A716-37B7122D5F65}" srcOrd="0" destOrd="0" presId="urn:microsoft.com/office/officeart/2005/8/layout/hList7"/>
    <dgm:cxn modelId="{C85AD2A4-28F2-42C0-A11C-63FCE310C1AB}" type="presOf" srcId="{406D2B3D-4DA0-4FA6-9319-F37BCAF3736E}" destId="{A5420DAA-FE2E-408D-882A-02B417DA4A2D}" srcOrd="1" destOrd="0" presId="urn:microsoft.com/office/officeart/2005/8/layout/hList7"/>
    <dgm:cxn modelId="{D90BADB5-4846-4A50-BD8B-E6DAFAD3E13F}" type="presOf" srcId="{1525A739-EBED-4EF7-89B4-F5EED92D9AC1}" destId="{34E8C36E-5C38-453B-AE46-A15C9A141923}" srcOrd="0" destOrd="0" presId="urn:microsoft.com/office/officeart/2005/8/layout/hList7"/>
    <dgm:cxn modelId="{C2A5E7E7-1F42-4797-A87D-B8B65D0B7978}" type="presOf" srcId="{801D4143-C205-4ED3-B232-3DA250E9C6DF}" destId="{6C5F77FD-00E8-479B-9C9C-7BD0584EECE3}" srcOrd="1" destOrd="0" presId="urn:microsoft.com/office/officeart/2005/8/layout/hList7"/>
    <dgm:cxn modelId="{22B762EE-5504-4D12-82E0-3AEBFD88EFC0}" srcId="{6D838C75-58C3-4155-9C25-5C782802FD64}" destId="{88C8400E-89B5-41B4-8294-7C96E59E8A92}" srcOrd="2" destOrd="0" parTransId="{97D48FD3-7E46-45C6-BF26-5786F7B7BADE}" sibTransId="{7894BF6E-312D-4798-948D-08FD1471446E}"/>
    <dgm:cxn modelId="{B01C57F5-7BDB-493F-984F-B5080035194A}" type="presOf" srcId="{88C8400E-89B5-41B4-8294-7C96E59E8A92}" destId="{6527C382-4C61-465D-8FA6-378987BE075F}" srcOrd="1" destOrd="0" presId="urn:microsoft.com/office/officeart/2005/8/layout/hList7"/>
    <dgm:cxn modelId="{44FF4F57-3350-4AAE-9FC3-7D81A713E66F}" type="presParOf" srcId="{E1023810-390F-4889-954A-3DE0AE037C42}" destId="{C74A5AFB-55CD-446B-9F5D-D12E9EC583E0}" srcOrd="0" destOrd="0" presId="urn:microsoft.com/office/officeart/2005/8/layout/hList7"/>
    <dgm:cxn modelId="{B3199C86-FB37-419C-8584-CD1A8AEDE632}" type="presParOf" srcId="{E1023810-390F-4889-954A-3DE0AE037C42}" destId="{09B5D5A9-48CB-4279-B2EE-A8E21FCF3A1F}" srcOrd="1" destOrd="0" presId="urn:microsoft.com/office/officeart/2005/8/layout/hList7"/>
    <dgm:cxn modelId="{4984C89F-785E-4B55-BC1C-3D5135749E37}" type="presParOf" srcId="{09B5D5A9-48CB-4279-B2EE-A8E21FCF3A1F}" destId="{358578AA-C6ED-4A27-9E52-B58D390D0017}" srcOrd="0" destOrd="0" presId="urn:microsoft.com/office/officeart/2005/8/layout/hList7"/>
    <dgm:cxn modelId="{D1FE1A91-268E-462C-B107-A35F657396E6}" type="presParOf" srcId="{358578AA-C6ED-4A27-9E52-B58D390D0017}" destId="{0277B0F9-739B-47E0-8C78-D0A9CAC01FA9}" srcOrd="0" destOrd="0" presId="urn:microsoft.com/office/officeart/2005/8/layout/hList7"/>
    <dgm:cxn modelId="{7D9129CD-872E-4AD9-8DB3-F7BCD7A0A621}" type="presParOf" srcId="{358578AA-C6ED-4A27-9E52-B58D390D0017}" destId="{A5420DAA-FE2E-408D-882A-02B417DA4A2D}" srcOrd="1" destOrd="0" presId="urn:microsoft.com/office/officeart/2005/8/layout/hList7"/>
    <dgm:cxn modelId="{BB99E037-67A6-4474-A827-436E91FBFC9F}" type="presParOf" srcId="{358578AA-C6ED-4A27-9E52-B58D390D0017}" destId="{7EB28589-F961-48A1-B6A7-B8B29AC6BEA9}" srcOrd="2" destOrd="0" presId="urn:microsoft.com/office/officeart/2005/8/layout/hList7"/>
    <dgm:cxn modelId="{4D18AAA7-BE4B-4513-A1C7-195916CECC4E}" type="presParOf" srcId="{358578AA-C6ED-4A27-9E52-B58D390D0017}" destId="{38F51347-E11B-4E8E-A713-808D7821FA0B}" srcOrd="3" destOrd="0" presId="urn:microsoft.com/office/officeart/2005/8/layout/hList7"/>
    <dgm:cxn modelId="{03FA7F0A-05B4-4C91-8892-AC5849461A49}" type="presParOf" srcId="{09B5D5A9-48CB-4279-B2EE-A8E21FCF3A1F}" destId="{2AAD12C4-F642-4418-BD8D-2EC5A761141B}" srcOrd="1" destOrd="0" presId="urn:microsoft.com/office/officeart/2005/8/layout/hList7"/>
    <dgm:cxn modelId="{D9DFBD49-CAEA-4854-8451-C0FEDA914C26}" type="presParOf" srcId="{09B5D5A9-48CB-4279-B2EE-A8E21FCF3A1F}" destId="{9477BC9B-B677-4620-838C-4F51BFDF2BC3}" srcOrd="2" destOrd="0" presId="urn:microsoft.com/office/officeart/2005/8/layout/hList7"/>
    <dgm:cxn modelId="{B3AEBCA1-579C-4990-B89C-B061FCC54DC5}" type="presParOf" srcId="{9477BC9B-B677-4620-838C-4F51BFDF2BC3}" destId="{4FF0E0FA-9E2D-467F-A716-37B7122D5F65}" srcOrd="0" destOrd="0" presId="urn:microsoft.com/office/officeart/2005/8/layout/hList7"/>
    <dgm:cxn modelId="{42810210-62AB-4A2B-8B65-594493523A0B}" type="presParOf" srcId="{9477BC9B-B677-4620-838C-4F51BFDF2BC3}" destId="{6C5F77FD-00E8-479B-9C9C-7BD0584EECE3}" srcOrd="1" destOrd="0" presId="urn:microsoft.com/office/officeart/2005/8/layout/hList7"/>
    <dgm:cxn modelId="{A8D2B18B-F6C7-4E48-B254-5DF7943045CA}" type="presParOf" srcId="{9477BC9B-B677-4620-838C-4F51BFDF2BC3}" destId="{A9551396-B52B-4E14-9AD8-0975FCACF2E9}" srcOrd="2" destOrd="0" presId="urn:microsoft.com/office/officeart/2005/8/layout/hList7"/>
    <dgm:cxn modelId="{6AC670ED-D6A2-4133-8FB1-4EDFC3DAFBD6}" type="presParOf" srcId="{9477BC9B-B677-4620-838C-4F51BFDF2BC3}" destId="{B3355634-5AA5-4904-A0BB-D320D892E6DF}" srcOrd="3" destOrd="0" presId="urn:microsoft.com/office/officeart/2005/8/layout/hList7"/>
    <dgm:cxn modelId="{9756D00A-C6F5-446E-A3B8-BEBA87276E62}" type="presParOf" srcId="{09B5D5A9-48CB-4279-B2EE-A8E21FCF3A1F}" destId="{34E8C36E-5C38-453B-AE46-A15C9A141923}" srcOrd="3" destOrd="0" presId="urn:microsoft.com/office/officeart/2005/8/layout/hList7"/>
    <dgm:cxn modelId="{91BB4847-4F89-4A3F-BBA1-0C0BE4AC85F5}" type="presParOf" srcId="{09B5D5A9-48CB-4279-B2EE-A8E21FCF3A1F}" destId="{2C9E3F9B-35F4-4CC1-952B-5FC37C27C47E}" srcOrd="4" destOrd="0" presId="urn:microsoft.com/office/officeart/2005/8/layout/hList7"/>
    <dgm:cxn modelId="{613FCAA5-C7D5-43F0-B843-36DF3B0D388D}" type="presParOf" srcId="{2C9E3F9B-35F4-4CC1-952B-5FC37C27C47E}" destId="{7E277487-004C-42B8-8BFF-C47E4BA5045B}" srcOrd="0" destOrd="0" presId="urn:microsoft.com/office/officeart/2005/8/layout/hList7"/>
    <dgm:cxn modelId="{743B53D8-06BA-4A91-B8F2-427CB145FA23}" type="presParOf" srcId="{2C9E3F9B-35F4-4CC1-952B-5FC37C27C47E}" destId="{6527C382-4C61-465D-8FA6-378987BE075F}" srcOrd="1" destOrd="0" presId="urn:microsoft.com/office/officeart/2005/8/layout/hList7"/>
    <dgm:cxn modelId="{ED37DD72-9316-4FD4-8704-4E9EB5089A95}" type="presParOf" srcId="{2C9E3F9B-35F4-4CC1-952B-5FC37C27C47E}" destId="{EB88DD0F-5A89-4EC5-A9AB-6A882C0E25CF}" srcOrd="2" destOrd="0" presId="urn:microsoft.com/office/officeart/2005/8/layout/hList7"/>
    <dgm:cxn modelId="{EED6237D-9645-4264-AE23-DE2650D20584}" type="presParOf" srcId="{2C9E3F9B-35F4-4CC1-952B-5FC37C27C47E}" destId="{FB8A96DF-B929-4439-B9F1-61452B336276}" srcOrd="3" destOrd="0" presId="urn:microsoft.com/office/officeart/2005/8/layout/hList7"/>
    <dgm:cxn modelId="{238DC931-C57C-408B-9047-9DAFB9D31E9E}" type="presParOf" srcId="{09B5D5A9-48CB-4279-B2EE-A8E21FCF3A1F}" destId="{40C0D833-C8EF-4622-80EB-016DC2E3378E}" srcOrd="5" destOrd="0" presId="urn:microsoft.com/office/officeart/2005/8/layout/hList7"/>
    <dgm:cxn modelId="{B02EFA12-136D-4842-9110-6C8AD06A28A9}" type="presParOf" srcId="{09B5D5A9-48CB-4279-B2EE-A8E21FCF3A1F}" destId="{A9EC197D-BFA2-4BDE-B4B3-16EB7BC73D0C}" srcOrd="6" destOrd="0" presId="urn:microsoft.com/office/officeart/2005/8/layout/hList7"/>
    <dgm:cxn modelId="{226D7FF0-CE0C-4999-8FFD-265DAF939E7B}" type="presParOf" srcId="{A9EC197D-BFA2-4BDE-B4B3-16EB7BC73D0C}" destId="{245AA103-CEE2-4227-8009-3F5DE3209EAA}" srcOrd="0" destOrd="0" presId="urn:microsoft.com/office/officeart/2005/8/layout/hList7"/>
    <dgm:cxn modelId="{20C1B90F-2854-44B1-977B-8657584EBD7A}" type="presParOf" srcId="{A9EC197D-BFA2-4BDE-B4B3-16EB7BC73D0C}" destId="{3B951135-2CB0-4483-A84A-D06F64A819E1}" srcOrd="1" destOrd="0" presId="urn:microsoft.com/office/officeart/2005/8/layout/hList7"/>
    <dgm:cxn modelId="{8D2BE794-F748-484D-906E-AE935CC0AB8F}" type="presParOf" srcId="{A9EC197D-BFA2-4BDE-B4B3-16EB7BC73D0C}" destId="{2F10324D-9EAF-4A83-8C66-038F7D5D8810}" srcOrd="2" destOrd="0" presId="urn:microsoft.com/office/officeart/2005/8/layout/hList7"/>
    <dgm:cxn modelId="{1F66C50E-F829-4182-A93B-B9F23C7C30B0}" type="presParOf" srcId="{A9EC197D-BFA2-4BDE-B4B3-16EB7BC73D0C}" destId="{9ED415B3-EBD7-4FA3-9ADA-71B354AA60D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FB5EA-AD00-4AD9-9089-C715A37A812D}">
      <dsp:nvSpPr>
        <dsp:cNvPr id="0" name=""/>
        <dsp:cNvSpPr/>
      </dsp:nvSpPr>
      <dsp:spPr>
        <a:xfrm>
          <a:off x="0" y="0"/>
          <a:ext cx="8711202" cy="10282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/>
            <a:t>Ley  N° 6.071  de Venta por piso </a:t>
          </a:r>
          <a:endParaRPr lang="es-CL" sz="2000" kern="1200" dirty="0"/>
        </a:p>
      </dsp:txBody>
      <dsp:txXfrm>
        <a:off x="30117" y="30117"/>
        <a:ext cx="7601603" cy="968051"/>
      </dsp:txXfrm>
    </dsp:sp>
    <dsp:sp modelId="{4B204A49-4714-4F1E-99A5-66FAAEE52578}">
      <dsp:nvSpPr>
        <dsp:cNvPr id="0" name=""/>
        <dsp:cNvSpPr/>
      </dsp:nvSpPr>
      <dsp:spPr>
        <a:xfrm>
          <a:off x="768635" y="1199665"/>
          <a:ext cx="8711202" cy="1028285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/>
            <a:t>Ley N° 19.537 de Copropiedad Inmobiliaria</a:t>
          </a:r>
          <a:endParaRPr lang="es-CL" sz="2000" kern="1200" dirty="0"/>
        </a:p>
      </dsp:txBody>
      <dsp:txXfrm>
        <a:off x="798752" y="1229782"/>
        <a:ext cx="7213947" cy="968051"/>
      </dsp:txXfrm>
    </dsp:sp>
    <dsp:sp modelId="{DDE404F6-4A1C-42FC-A692-DCCAACB73A8F}">
      <dsp:nvSpPr>
        <dsp:cNvPr id="0" name=""/>
        <dsp:cNvSpPr/>
      </dsp:nvSpPr>
      <dsp:spPr>
        <a:xfrm>
          <a:off x="1537270" y="2399331"/>
          <a:ext cx="8711202" cy="1028285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/>
            <a:t>Ley N° 21.442 Nueva Ley de Copropiedad Inmobiliaria</a:t>
          </a:r>
        </a:p>
      </dsp:txBody>
      <dsp:txXfrm>
        <a:off x="1567387" y="2429448"/>
        <a:ext cx="7213947" cy="968051"/>
      </dsp:txXfrm>
    </dsp:sp>
    <dsp:sp modelId="{DB96A53D-C9EB-4621-B219-26BDD1B00BBA}">
      <dsp:nvSpPr>
        <dsp:cNvPr id="0" name=""/>
        <dsp:cNvSpPr/>
      </dsp:nvSpPr>
      <dsp:spPr>
        <a:xfrm>
          <a:off x="8042816" y="779782"/>
          <a:ext cx="668385" cy="66838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3000" kern="1200"/>
        </a:p>
      </dsp:txBody>
      <dsp:txXfrm>
        <a:off x="8193203" y="779782"/>
        <a:ext cx="367611" cy="502960"/>
      </dsp:txXfrm>
    </dsp:sp>
    <dsp:sp modelId="{16F22A51-7549-4469-9AFC-BDD49A0248D6}">
      <dsp:nvSpPr>
        <dsp:cNvPr id="0" name=""/>
        <dsp:cNvSpPr/>
      </dsp:nvSpPr>
      <dsp:spPr>
        <a:xfrm>
          <a:off x="8811452" y="1972593"/>
          <a:ext cx="668385" cy="66838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3000" kern="1200"/>
        </a:p>
      </dsp:txBody>
      <dsp:txXfrm>
        <a:off x="8961839" y="1972593"/>
        <a:ext cx="367611" cy="502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21FBE-B426-4C12-B1FF-BB99648AD422}">
      <dsp:nvSpPr>
        <dsp:cNvPr id="0" name=""/>
        <dsp:cNvSpPr/>
      </dsp:nvSpPr>
      <dsp:spPr>
        <a:xfrm>
          <a:off x="0" y="636515"/>
          <a:ext cx="1104775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12E4B-B0B5-48FA-9412-7429E95A06FC}">
      <dsp:nvSpPr>
        <dsp:cNvPr id="0" name=""/>
        <dsp:cNvSpPr/>
      </dsp:nvSpPr>
      <dsp:spPr>
        <a:xfrm>
          <a:off x="552387" y="31355"/>
          <a:ext cx="7733425" cy="121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305" tIns="0" rIns="2923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L" sz="2000" b="1" kern="1200"/>
            <a:t>Cuidar la propiedad común, depende de la colaboración de todas y todos.</a:t>
          </a:r>
          <a:endParaRPr lang="es-CL" sz="2000" b="1" kern="1200" dirty="0"/>
        </a:p>
      </dsp:txBody>
      <dsp:txXfrm>
        <a:off x="611470" y="90438"/>
        <a:ext cx="7615259" cy="1092154"/>
      </dsp:txXfrm>
    </dsp:sp>
    <dsp:sp modelId="{4EC7F942-6D62-4BE5-88EF-91F074611CEB}">
      <dsp:nvSpPr>
        <dsp:cNvPr id="0" name=""/>
        <dsp:cNvSpPr/>
      </dsp:nvSpPr>
      <dsp:spPr>
        <a:xfrm>
          <a:off x="0" y="2496275"/>
          <a:ext cx="1104775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B5B21-9CA2-47F8-B9E4-8E0C9262C857}">
      <dsp:nvSpPr>
        <dsp:cNvPr id="0" name=""/>
        <dsp:cNvSpPr/>
      </dsp:nvSpPr>
      <dsp:spPr>
        <a:xfrm>
          <a:off x="552387" y="1891115"/>
          <a:ext cx="7733425" cy="1210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305" tIns="0" rIns="2923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L" sz="2000" b="1" kern="1200"/>
            <a:t>Asegurar la sostenibilidad del condominio, debe ser compromiso y aporte permanente</a:t>
          </a:r>
          <a:r>
            <a:rPr lang="es-CL" sz="1800" kern="1200"/>
            <a:t>.</a:t>
          </a:r>
          <a:endParaRPr lang="es-CL" sz="1800" kern="1200" dirty="0"/>
        </a:p>
      </dsp:txBody>
      <dsp:txXfrm>
        <a:off x="611470" y="1950198"/>
        <a:ext cx="7615259" cy="1092154"/>
      </dsp:txXfrm>
    </dsp:sp>
    <dsp:sp modelId="{FF6818DF-2971-46EC-9331-19473EE515F1}">
      <dsp:nvSpPr>
        <dsp:cNvPr id="0" name=""/>
        <dsp:cNvSpPr/>
      </dsp:nvSpPr>
      <dsp:spPr>
        <a:xfrm>
          <a:off x="0" y="4356035"/>
          <a:ext cx="1104775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AD69F-3C5A-43D4-A9AD-FFFC59D64F89}">
      <dsp:nvSpPr>
        <dsp:cNvPr id="0" name=""/>
        <dsp:cNvSpPr/>
      </dsp:nvSpPr>
      <dsp:spPr>
        <a:xfrm>
          <a:off x="552387" y="3750875"/>
          <a:ext cx="7733425" cy="1210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305" tIns="0" rIns="2923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L" sz="2000" b="1" kern="1200"/>
            <a:t>Asumir el compromiso y responsabilidad de mantener en buen barrio.</a:t>
          </a:r>
          <a:endParaRPr lang="es-CL" sz="2000" b="1" kern="1200" dirty="0"/>
        </a:p>
      </dsp:txBody>
      <dsp:txXfrm>
        <a:off x="611470" y="3809958"/>
        <a:ext cx="7615259" cy="1092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ED0D2-C582-47E9-9867-ED080176D826}">
      <dsp:nvSpPr>
        <dsp:cNvPr id="0" name=""/>
        <dsp:cNvSpPr/>
      </dsp:nvSpPr>
      <dsp:spPr>
        <a:xfrm>
          <a:off x="1650604" y="-6129"/>
          <a:ext cx="5600275" cy="5600275"/>
        </a:xfrm>
        <a:prstGeom prst="circularArrow">
          <a:avLst>
            <a:gd name="adj1" fmla="val 5274"/>
            <a:gd name="adj2" fmla="val 312630"/>
            <a:gd name="adj3" fmla="val 14220451"/>
            <a:gd name="adj4" fmla="val 17131514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3BDC6-D2C4-43E5-B4CF-F6AB239E8576}">
      <dsp:nvSpPr>
        <dsp:cNvPr id="0" name=""/>
        <dsp:cNvSpPr/>
      </dsp:nvSpPr>
      <dsp:spPr>
        <a:xfrm>
          <a:off x="3381521" y="568"/>
          <a:ext cx="2138442" cy="10692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i="0" kern="1200" baseline="0" dirty="0"/>
            <a:t>Para el</a:t>
          </a:r>
          <a:r>
            <a:rPr lang="es-CL" sz="1200" b="1" i="0" kern="1200" dirty="0"/>
            <a:t> buen funcionamiento, administración y mantención de bienes comunes</a:t>
          </a:r>
          <a:endParaRPr lang="en-US" sz="1200" b="1" kern="1200" dirty="0"/>
        </a:p>
      </dsp:txBody>
      <dsp:txXfrm>
        <a:off x="3433716" y="52763"/>
        <a:ext cx="2034052" cy="964831"/>
      </dsp:txXfrm>
    </dsp:sp>
    <dsp:sp modelId="{4CC258C7-4837-496A-A06C-CB3D0A94546B}">
      <dsp:nvSpPr>
        <dsp:cNvPr id="0" name=""/>
        <dsp:cNvSpPr/>
      </dsp:nvSpPr>
      <dsp:spPr>
        <a:xfrm>
          <a:off x="5349059" y="1136527"/>
          <a:ext cx="2138442" cy="1069221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1200" b="1" i="0" u="none" strike="noStrike" kern="1200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Para tener reglas claras; la buena convivencia es fundamental para las comunidades</a:t>
          </a:r>
          <a:endParaRPr lang="en-US" sz="1200" b="1" kern="1200" dirty="0"/>
        </a:p>
      </dsp:txBody>
      <dsp:txXfrm>
        <a:off x="5401254" y="1188722"/>
        <a:ext cx="2034052" cy="964831"/>
      </dsp:txXfrm>
    </dsp:sp>
    <dsp:sp modelId="{D7DADA26-786B-42E7-991A-7ECBAF27EB77}">
      <dsp:nvSpPr>
        <dsp:cNvPr id="0" name=""/>
        <dsp:cNvSpPr/>
      </dsp:nvSpPr>
      <dsp:spPr>
        <a:xfrm>
          <a:off x="5349059" y="3408444"/>
          <a:ext cx="2138442" cy="1069221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Para tener representantes legítimos que puedan actuar a nombre de la comunidad</a:t>
          </a:r>
          <a:endParaRPr lang="en-US" sz="1200" b="1" kern="1200" dirty="0"/>
        </a:p>
      </dsp:txBody>
      <dsp:txXfrm>
        <a:off x="5401254" y="3460639"/>
        <a:ext cx="2034052" cy="964831"/>
      </dsp:txXfrm>
    </dsp:sp>
    <dsp:sp modelId="{C1516CFF-30CD-4F8F-A1EA-CB76D181FEB9}">
      <dsp:nvSpPr>
        <dsp:cNvPr id="0" name=""/>
        <dsp:cNvSpPr/>
      </dsp:nvSpPr>
      <dsp:spPr>
        <a:xfrm>
          <a:off x="3381521" y="4544403"/>
          <a:ext cx="2138442" cy="1069221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Para resguardar que todos puedan ejercer sus derechos sin limitar los derechos de los demás residentes</a:t>
          </a:r>
          <a:endParaRPr lang="en-US" sz="1200" b="1" kern="1200" dirty="0"/>
        </a:p>
      </dsp:txBody>
      <dsp:txXfrm>
        <a:off x="3433716" y="4596598"/>
        <a:ext cx="2034052" cy="964831"/>
      </dsp:txXfrm>
    </dsp:sp>
    <dsp:sp modelId="{36BE1C50-EE9B-46DB-812B-F5D8655987C2}">
      <dsp:nvSpPr>
        <dsp:cNvPr id="0" name=""/>
        <dsp:cNvSpPr/>
      </dsp:nvSpPr>
      <dsp:spPr>
        <a:xfrm>
          <a:off x="1413983" y="3408444"/>
          <a:ext cx="2138442" cy="1069221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Para definir legítimamente las responsabilidades de sus habitantes</a:t>
          </a:r>
          <a:endParaRPr lang="en-US" sz="1200" b="1" kern="1200" dirty="0"/>
        </a:p>
      </dsp:txBody>
      <dsp:txXfrm>
        <a:off x="1466178" y="3460639"/>
        <a:ext cx="2034052" cy="964831"/>
      </dsp:txXfrm>
    </dsp:sp>
    <dsp:sp modelId="{2112C8DD-6DB1-4155-8F4D-17FF0CB9F34E}">
      <dsp:nvSpPr>
        <dsp:cNvPr id="0" name=""/>
        <dsp:cNvSpPr/>
      </dsp:nvSpPr>
      <dsp:spPr>
        <a:xfrm>
          <a:off x="1413983" y="1136527"/>
          <a:ext cx="2138442" cy="1069221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Acceder a beneficios que otorga la Ley de Copropiedad a los CVS</a:t>
          </a:r>
          <a:endParaRPr lang="en-US" sz="1200" b="1" kern="1200" dirty="0"/>
        </a:p>
      </dsp:txBody>
      <dsp:txXfrm>
        <a:off x="1466178" y="1188722"/>
        <a:ext cx="2034052" cy="9648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2F83-12CA-4D1C-95A0-8D734FA5E10D}">
      <dsp:nvSpPr>
        <dsp:cNvPr id="0" name=""/>
        <dsp:cNvSpPr/>
      </dsp:nvSpPr>
      <dsp:spPr>
        <a:xfrm>
          <a:off x="847346" y="0"/>
          <a:ext cx="9603265" cy="5220166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AF456-C325-42FB-B27C-4754E22C9F34}">
      <dsp:nvSpPr>
        <dsp:cNvPr id="0" name=""/>
        <dsp:cNvSpPr/>
      </dsp:nvSpPr>
      <dsp:spPr>
        <a:xfrm>
          <a:off x="12136" y="1566050"/>
          <a:ext cx="3636530" cy="20880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b="1" kern="1200" dirty="0">
              <a:latin typeface="Aptos" panose="020B0004020202020204" pitchFamily="34" charset="0"/>
            </a:rPr>
            <a:t>Abordar conflictos y considerar expectativas comunes a través de acuerdos legítimos y compromisos efectivos.</a:t>
          </a:r>
          <a:endParaRPr lang="es-CL" sz="2300" kern="1200" dirty="0"/>
        </a:p>
      </dsp:txBody>
      <dsp:txXfrm>
        <a:off x="114067" y="1667981"/>
        <a:ext cx="3432668" cy="1884204"/>
      </dsp:txXfrm>
    </dsp:sp>
    <dsp:sp modelId="{8970EF7E-EAA4-49A2-B154-AA5035F3F6FB}">
      <dsp:nvSpPr>
        <dsp:cNvPr id="0" name=""/>
        <dsp:cNvSpPr/>
      </dsp:nvSpPr>
      <dsp:spPr>
        <a:xfrm>
          <a:off x="3830714" y="1566050"/>
          <a:ext cx="3636530" cy="2088066"/>
        </a:xfrm>
        <a:prstGeom prst="round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b="1" kern="1200" dirty="0">
              <a:latin typeface="Aptos"/>
            </a:rPr>
            <a:t>Ejercer derechos sobre la propiedad común sin limitar el ejercicio de derechos de los demás.</a:t>
          </a:r>
          <a:endParaRPr lang="es-CL" sz="2300" kern="1200" dirty="0"/>
        </a:p>
      </dsp:txBody>
      <dsp:txXfrm>
        <a:off x="3932645" y="1667981"/>
        <a:ext cx="3432668" cy="1884204"/>
      </dsp:txXfrm>
    </dsp:sp>
    <dsp:sp modelId="{BB63FB24-35FD-429E-914E-A2F504DA7B0A}">
      <dsp:nvSpPr>
        <dsp:cNvPr id="0" name=""/>
        <dsp:cNvSpPr/>
      </dsp:nvSpPr>
      <dsp:spPr>
        <a:xfrm>
          <a:off x="7649291" y="1566050"/>
          <a:ext cx="3636530" cy="2088066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b="1" kern="1200" dirty="0">
              <a:latin typeface="Aptos"/>
            </a:rPr>
            <a:t>Asumir la propiedad común como un espacio del cual todas y todos son responsables.</a:t>
          </a:r>
          <a:endParaRPr lang="es-CL" sz="2300" b="1" kern="1200" dirty="0">
            <a:latin typeface="Aptos" panose="020B0004020202020204" pitchFamily="34" charset="0"/>
          </a:endParaRPr>
        </a:p>
      </dsp:txBody>
      <dsp:txXfrm>
        <a:off x="7751222" y="1667981"/>
        <a:ext cx="3432668" cy="18842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BC77C-274A-44FB-B936-75C4D37BCD01}">
      <dsp:nvSpPr>
        <dsp:cNvPr id="0" name=""/>
        <dsp:cNvSpPr/>
      </dsp:nvSpPr>
      <dsp:spPr>
        <a:xfrm>
          <a:off x="0" y="31904"/>
          <a:ext cx="11505476" cy="954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2400" i="0" strike="noStrike" kern="1200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La colaboración </a:t>
          </a:r>
          <a:r>
            <a:rPr kumimoji="0" lang="es-CL" sz="2400" i="0" u="none" strike="noStrike" kern="1200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de todas y todos es fundamental, como el respeto y cuidado. Generando espacios de mayor seguridad</a:t>
          </a:r>
          <a:endParaRPr lang="es-CL" sz="2400" kern="1200" dirty="0"/>
        </a:p>
      </dsp:txBody>
      <dsp:txXfrm>
        <a:off x="46606" y="78510"/>
        <a:ext cx="11412264" cy="861507"/>
      </dsp:txXfrm>
    </dsp:sp>
    <dsp:sp modelId="{18842357-91BC-42A6-BEA8-A6D9675B21E1}">
      <dsp:nvSpPr>
        <dsp:cNvPr id="0" name=""/>
        <dsp:cNvSpPr/>
      </dsp:nvSpPr>
      <dsp:spPr>
        <a:xfrm>
          <a:off x="0" y="1055744"/>
          <a:ext cx="11505476" cy="954719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s-CL" sz="2400" i="0" strike="noStrike" kern="1200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 participación de las personas que habitan el condominio es esencial para tomar decisiones, transparentes y democráticas. </a:t>
          </a:r>
          <a:endParaRPr lang="es-CL" sz="2400" kern="1200" dirty="0"/>
        </a:p>
      </dsp:txBody>
      <dsp:txXfrm>
        <a:off x="46606" y="1102350"/>
        <a:ext cx="11412264" cy="861507"/>
      </dsp:txXfrm>
    </dsp:sp>
    <dsp:sp modelId="{659F1A90-EA74-4975-8FB8-6A9578BE2865}">
      <dsp:nvSpPr>
        <dsp:cNvPr id="0" name=""/>
        <dsp:cNvSpPr/>
      </dsp:nvSpPr>
      <dsp:spPr>
        <a:xfrm>
          <a:off x="0" y="2079584"/>
          <a:ext cx="11505476" cy="954719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s-CL" sz="2400" i="0" strike="noStrike" kern="1200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Las obligaciones económicas son un deber de todas y todos, así mantenemos el condominio en buen estado, previniendo daños</a:t>
          </a:r>
          <a:endParaRPr lang="es-CL" sz="2400" kern="1200" dirty="0"/>
        </a:p>
      </dsp:txBody>
      <dsp:txXfrm>
        <a:off x="46606" y="2126190"/>
        <a:ext cx="11412264" cy="861507"/>
      </dsp:txXfrm>
    </dsp:sp>
    <dsp:sp modelId="{81111B91-28A3-4AA1-B13A-1C911AA361F0}">
      <dsp:nvSpPr>
        <dsp:cNvPr id="0" name=""/>
        <dsp:cNvSpPr/>
      </dsp:nvSpPr>
      <dsp:spPr>
        <a:xfrm>
          <a:off x="0" y="3103424"/>
          <a:ext cx="11505476" cy="95471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s-CL" sz="2400" i="0" u="none" strike="noStrike" kern="1200" cap="none" spc="0" normalizeH="0" baseline="0" noProof="0" dirty="0">
              <a:ln/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rPr>
            <a:t>Conocer las normas de convivencia y funcionamiento, es responsabilidad de todas y todos </a:t>
          </a:r>
          <a:endParaRPr lang="es-CL" sz="2400" kern="1200" dirty="0"/>
        </a:p>
      </dsp:txBody>
      <dsp:txXfrm>
        <a:off x="46606" y="3150030"/>
        <a:ext cx="11412264" cy="8615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77B0F9-739B-47E0-8C78-D0A9CAC01FA9}">
      <dsp:nvSpPr>
        <dsp:cNvPr id="0" name=""/>
        <dsp:cNvSpPr/>
      </dsp:nvSpPr>
      <dsp:spPr>
        <a:xfrm>
          <a:off x="0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Asamblea de copropietarios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Tomar decisiones mayoritarias  </a:t>
          </a:r>
        </a:p>
      </dsp:txBody>
      <dsp:txXfrm>
        <a:off x="0" y="1891845"/>
        <a:ext cx="2187119" cy="1891845"/>
      </dsp:txXfrm>
    </dsp:sp>
    <dsp:sp modelId="{38F51347-E11B-4E8E-A713-808D7821FA0B}">
      <dsp:nvSpPr>
        <dsp:cNvPr id="0" name=""/>
        <dsp:cNvSpPr/>
      </dsp:nvSpPr>
      <dsp:spPr>
        <a:xfrm>
          <a:off x="308165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0E0FA-9E2D-467F-A716-37B7122D5F65}">
      <dsp:nvSpPr>
        <dsp:cNvPr id="0" name=""/>
        <dsp:cNvSpPr/>
      </dsp:nvSpPr>
      <dsp:spPr>
        <a:xfrm>
          <a:off x="2254819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Comité de Administración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Aplicar sanciones o establecer normas de adm</a:t>
          </a:r>
          <a:r>
            <a:rPr lang="es-CL" sz="1500" b="1" kern="1200">
              <a:latin typeface="Aptos Display" panose="02110004020202020204"/>
            </a:rPr>
            <a:t>.</a:t>
          </a:r>
          <a:r>
            <a:rPr lang="es-CL" sz="1500" b="1" kern="1200"/>
            <a:t> y convivencia</a:t>
          </a:r>
        </a:p>
      </dsp:txBody>
      <dsp:txXfrm>
        <a:off x="2254819" y="1891845"/>
        <a:ext cx="2187119" cy="1891845"/>
      </dsp:txXfrm>
    </dsp:sp>
    <dsp:sp modelId="{B3355634-5AA5-4904-A0BB-D320D892E6DF}">
      <dsp:nvSpPr>
        <dsp:cNvPr id="0" name=""/>
        <dsp:cNvSpPr/>
      </dsp:nvSpPr>
      <dsp:spPr>
        <a:xfrm>
          <a:off x="2560898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77487-004C-42B8-8BFF-C47E4BA5045B}">
      <dsp:nvSpPr>
        <dsp:cNvPr id="0" name=""/>
        <dsp:cNvSpPr/>
      </dsp:nvSpPr>
      <dsp:spPr>
        <a:xfrm>
          <a:off x="4507551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Mediación Extrajudicial Municipalidades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En el caso de los Condominios Sociales es obligatorio</a:t>
          </a:r>
        </a:p>
      </dsp:txBody>
      <dsp:txXfrm>
        <a:off x="4507551" y="1891845"/>
        <a:ext cx="2187119" cy="1891845"/>
      </dsp:txXfrm>
    </dsp:sp>
    <dsp:sp modelId="{FB8A96DF-B929-4439-B9F1-61452B336276}">
      <dsp:nvSpPr>
        <dsp:cNvPr id="0" name=""/>
        <dsp:cNvSpPr/>
      </dsp:nvSpPr>
      <dsp:spPr>
        <a:xfrm>
          <a:off x="4813630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5AA103-CEE2-4227-8009-3F5DE3209EAA}">
      <dsp:nvSpPr>
        <dsp:cNvPr id="0" name=""/>
        <dsp:cNvSpPr/>
      </dsp:nvSpPr>
      <dsp:spPr>
        <a:xfrm>
          <a:off x="6760284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Juzgado de Policía Local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/>
            <a:t>Resuelve judicialmente</a:t>
          </a:r>
        </a:p>
      </dsp:txBody>
      <dsp:txXfrm>
        <a:off x="6760284" y="1891845"/>
        <a:ext cx="2187119" cy="1891845"/>
      </dsp:txXfrm>
    </dsp:sp>
    <dsp:sp modelId="{9ED415B3-EBD7-4FA3-9ADA-71B354AA60D6}">
      <dsp:nvSpPr>
        <dsp:cNvPr id="0" name=""/>
        <dsp:cNvSpPr/>
      </dsp:nvSpPr>
      <dsp:spPr>
        <a:xfrm>
          <a:off x="7066363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A5AFB-55CD-446B-9F5D-D12E9EC583E0}">
      <dsp:nvSpPr>
        <dsp:cNvPr id="0" name=""/>
        <dsp:cNvSpPr/>
      </dsp:nvSpPr>
      <dsp:spPr>
        <a:xfrm>
          <a:off x="357979" y="3783690"/>
          <a:ext cx="8233530" cy="70944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9BDCA-9610-46EE-91A4-B0425BA2FD64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3CCB5-D6E4-4B4E-B72A-849CC35603D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283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6387C-C4E5-48C6-AB32-59186CA60502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23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3CCB5-D6E4-4B4E-B72A-849CC35603D9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955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B6D92-3F4F-808F-1987-869F7F03A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C7DE7F-A0BE-6B7C-D336-EBA869E00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14B1FD-19EF-B077-836C-E7D72E5F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5935C7-DEB6-125E-CA8D-F5CC0E897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674861-B418-7233-8021-716C10DA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233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8590C-E3B1-8A4D-513C-898E1EF68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48A45A5-D7F5-6BFE-DE1A-FF80DBD0D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64FF78-7234-F989-E523-5F937CAE4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04984D-8D6D-3541-F428-530ABCE8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A8EA74-0AEB-730F-609A-EA9BED7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7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539C763-8C64-43B8-2B16-B1FB944243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427A61-0CB1-EBBA-3FB1-A556D536E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ADDC7-C6FF-6C96-F88D-C8203659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20F197-8613-6B32-3B06-A7C14BF7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6C700F-9BB5-5DBB-DDCD-6C5173DC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7057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C5A02AB-576D-F04A-B485-29056FC15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60671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0678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86D7-792F-BC15-4A8B-9FE6AFCB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0CB754-9A29-1FEF-4171-1AF56771F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C8A3E0-7E2D-8400-82A2-2D288912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70AFC-6340-912E-AD41-B7D27B2F1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AD09C3-B48F-3383-1908-7498E0771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1827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D3207-C52F-4441-6A65-013F1E8E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01689F-36D1-EBC9-FD3B-6C8F1D8BA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76D403-DDDD-CCF5-D684-B49FA4684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0C8CFA-C451-0C90-47C4-ED0DC267C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1D4EDF-803F-408F-4F2F-9AD2DE646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037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52995-58EA-2372-9EB4-09914827A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0BC805-9EA0-2E9D-A888-1B4F5113B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FC63F3-782F-995A-1C8E-87D89E348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437D64-2F55-F07D-7EE2-249746C6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88BE2B-E497-A706-50A1-3AE35B9B5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672FEA-8665-D678-559A-5279D1579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5761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6CCC1-728D-EF47-9B0D-CBC50BE12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097F6E-0C04-66A3-A92A-467044A82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1556D3-76DC-A956-6024-E280917B2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02A8BCC-7AE9-804D-EE48-998A5303E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ABF4A6-BC61-9241-D804-4C0A2EF11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64CBA2C-C8CE-1613-32DB-0394D1955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E948A5-55F7-F391-925B-C8CCAFFEA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D0E0FA6-6F69-114D-9A6A-3AC1D268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674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A02BA-2330-36C3-E582-F8054443B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2530F54-7108-D078-87F8-55D1C96E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04463B1-C986-8AFC-96C9-EE22C143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1852ABA-5545-42C2-8BDB-6DBCF27E0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475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241621F-9DF2-ABF8-8A20-9AFD879C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3D65F38-818C-0EB6-3688-8CB13B93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3F289F-B114-829D-D608-E5BF2279E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483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C9480-AF88-7C06-6721-6B13FEE6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A1A97A-3DCD-B446-E510-527EFEC45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1A78F4-6B07-1845-C688-5733F280E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84B47E-8DDA-B602-3405-5B5533EB6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73A38-F79A-1FFC-E025-15187AC4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2236AA-4B64-81C6-16C8-C8A4FFB2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117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65E457-A69D-BB36-8374-4AF300E4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25BC999-D901-9E93-EF67-9956A921B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E8E81A-0853-1C17-FC89-2C9D830E3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205D8-DE90-036C-3A2C-8B0093142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954E13-96C0-5BA3-EE84-3A7C71E6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85E3BC-F127-61F5-CA3A-50ADBABC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511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173B5B-322F-F0F4-74F6-AB81ADCB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1E6AB0-5F33-1A7B-13C5-D04FF121D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1DF660-F86D-030B-D6B0-E86721804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7557E-EC4E-F4F1-BE51-D8E71ECD4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1C6740-B5B0-1059-53C9-53D78B92B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0627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microsoft.com/office/2007/relationships/hdphoto" Target="../media/hdphoto1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38.svg"/><Relationship Id="rId7" Type="http://schemas.openxmlformats.org/officeDocument/2006/relationships/image" Target="../media/image42.emf"/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Relationship Id="rId9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5.emf"/><Relationship Id="rId4" Type="http://schemas.openxmlformats.org/officeDocument/2006/relationships/image" Target="../media/image4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3.emf"/><Relationship Id="rId10" Type="http://schemas.openxmlformats.org/officeDocument/2006/relationships/image" Target="../media/image14.jpeg"/><Relationship Id="rId4" Type="http://schemas.openxmlformats.org/officeDocument/2006/relationships/image" Target="../media/image53.emf"/><Relationship Id="rId9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1.emf"/><Relationship Id="rId7" Type="http://schemas.openxmlformats.org/officeDocument/2006/relationships/diagramData" Target="../diagrams/data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microsoft.com/office/2007/relationships/diagramDrawing" Target="../diagrams/drawing4.xml"/><Relationship Id="rId5" Type="http://schemas.openxmlformats.org/officeDocument/2006/relationships/image" Target="../media/image1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8.png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2.emf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1;p25">
            <a:extLst>
              <a:ext uri="{FF2B5EF4-FFF2-40B4-BE49-F238E27FC236}">
                <a16:creationId xmlns:a16="http://schemas.microsoft.com/office/drawing/2014/main" id="{F452C2F6-B5C5-0222-091D-CCA92D7F7D58}"/>
              </a:ext>
            </a:extLst>
          </p:cNvPr>
          <p:cNvSpPr txBox="1"/>
          <p:nvPr/>
        </p:nvSpPr>
        <p:spPr>
          <a:xfrm>
            <a:off x="2157946" y="2476698"/>
            <a:ext cx="6430119" cy="3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s-419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BAJADA DE LÁMINA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2;p25">
            <a:extLst>
              <a:ext uri="{FF2B5EF4-FFF2-40B4-BE49-F238E27FC236}">
                <a16:creationId xmlns:a16="http://schemas.microsoft.com/office/drawing/2014/main" id="{9100F1EE-A13E-2C19-9F56-CB5AD851884D}"/>
              </a:ext>
            </a:extLst>
          </p:cNvPr>
          <p:cNvSpPr txBox="1"/>
          <p:nvPr/>
        </p:nvSpPr>
        <p:spPr>
          <a:xfrm>
            <a:off x="0" y="2644313"/>
            <a:ext cx="10521685" cy="178352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s-419" sz="3000" b="1" i="0" u="none" strike="noStrike" kern="1200" cap="none" spc="0" normalizeH="0" baseline="0" noProof="0" dirty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+mn-cs"/>
                <a:sym typeface="Verdana"/>
              </a:rPr>
              <a:t>Ley N°21.442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s-419" sz="3000" b="1" i="0" u="none" strike="noStrike" kern="1200" cap="none" spc="0" normalizeH="0" baseline="0" noProof="0" dirty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Arial"/>
                <a:sym typeface="Verdana"/>
              </a:rPr>
              <a:t>Copropiedad Inmobiliaria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endParaRPr kumimoji="0" lang="es-419" sz="3000" b="1" i="0" u="none" strike="noStrike" kern="1200" cap="none" spc="0" normalizeH="0" baseline="0" noProof="0" dirty="0">
              <a:ln>
                <a:noFill/>
              </a:ln>
              <a:solidFill>
                <a:srgbClr val="25306B"/>
              </a:solidFill>
              <a:effectLst/>
              <a:uLnTx/>
              <a:uFillTx/>
              <a:latin typeface="Verdana"/>
              <a:ea typeface="Verdana"/>
              <a:cs typeface="Arial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s-CL" sz="2300" b="0" i="0" u="none" strike="noStrike" kern="1200" cap="none" spc="0" normalizeH="0" baseline="0" noProof="0" dirty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Comités de vivienda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s-CL" sz="2300" b="0" i="0" u="none" strike="noStrike" kern="1200" cap="none" spc="0" normalizeH="0" baseline="0" noProof="0" dirty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Comuna de Santiago </a:t>
            </a:r>
            <a:endParaRPr kumimoji="0" sz="2300" b="0" i="0" u="none" strike="noStrike" kern="1200" cap="none" spc="0" normalizeH="0" baseline="0" noProof="0" dirty="0">
              <a:ln>
                <a:noFill/>
              </a:ln>
              <a:solidFill>
                <a:srgbClr val="25306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4E46A7D-71A8-465B-5941-E166C92B2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1" y="399842"/>
            <a:ext cx="3882453" cy="15441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EA5D8F-FF08-CE2A-5D16-5E36F469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375" y="4091365"/>
            <a:ext cx="1790807" cy="24100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A603CB-0395-F0AD-53A0-CB35E71B8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6998" y="5546235"/>
            <a:ext cx="654377" cy="84896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BC95201-8CD0-7D73-9380-9B0247F2A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3375" y="1444965"/>
            <a:ext cx="2496706" cy="4385499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D5E6F6F1-8513-7192-8858-9736897589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18423" y="6406287"/>
            <a:ext cx="7924905" cy="2381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047F7F6-459B-7FB1-78CC-44CF5D361C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4603" y="2202471"/>
            <a:ext cx="1653539" cy="235454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AFBCD5A-4B42-AEA4-F242-BBAFB5F1F1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6093" y="4036535"/>
            <a:ext cx="1595809" cy="22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48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>
            <a:extLst>
              <a:ext uri="{FF2B5EF4-FFF2-40B4-BE49-F238E27FC236}">
                <a16:creationId xmlns:a16="http://schemas.microsoft.com/office/drawing/2014/main" id="{127F3A81-A2AF-F479-CBF1-FD4B10E74D01}"/>
              </a:ext>
            </a:extLst>
          </p:cNvPr>
          <p:cNvSpPr/>
          <p:nvPr/>
        </p:nvSpPr>
        <p:spPr>
          <a:xfrm>
            <a:off x="722803" y="1258752"/>
            <a:ext cx="8179406" cy="5384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Crea el Registro Nacional de Administradores de Condominios</a:t>
            </a:r>
          </a:p>
        </p:txBody>
      </p:sp>
      <p:sp>
        <p:nvSpPr>
          <p:cNvPr id="12" name="12 Rectángulo">
            <a:extLst>
              <a:ext uri="{FF2B5EF4-FFF2-40B4-BE49-F238E27FC236}">
                <a16:creationId xmlns:a16="http://schemas.microsoft.com/office/drawing/2014/main" id="{E5100C90-020E-6603-1287-C9CEF2254690}"/>
              </a:ext>
            </a:extLst>
          </p:cNvPr>
          <p:cNvSpPr/>
          <p:nvPr/>
        </p:nvSpPr>
        <p:spPr>
          <a:xfrm>
            <a:off x="722803" y="1884902"/>
            <a:ext cx="8179406" cy="5384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Crea un Sistema de Reclamación y Sanción para Administradores</a:t>
            </a: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66AFC8DD-EEBB-258F-E750-94D93BD45FDB}"/>
              </a:ext>
            </a:extLst>
          </p:cNvPr>
          <p:cNvSpPr/>
          <p:nvPr/>
        </p:nvSpPr>
        <p:spPr>
          <a:xfrm>
            <a:off x="722803" y="2504197"/>
            <a:ext cx="8179406" cy="5384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Crea el Registro de Condominios Habitacionales</a:t>
            </a:r>
          </a:p>
        </p:txBody>
      </p:sp>
      <p:sp>
        <p:nvSpPr>
          <p:cNvPr id="14" name="12 Rectángulo">
            <a:extLst>
              <a:ext uri="{FF2B5EF4-FFF2-40B4-BE49-F238E27FC236}">
                <a16:creationId xmlns:a16="http://schemas.microsoft.com/office/drawing/2014/main" id="{407295B6-AC9C-7686-D279-75E813DE9ED7}"/>
              </a:ext>
            </a:extLst>
          </p:cNvPr>
          <p:cNvSpPr/>
          <p:nvPr/>
        </p:nvSpPr>
        <p:spPr>
          <a:xfrm>
            <a:off x="722803" y="3123492"/>
            <a:ext cx="8179406" cy="5384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Fortalece el apoyo público a Condominios de Viviendas Sociales </a:t>
            </a:r>
          </a:p>
        </p:txBody>
      </p:sp>
      <p:sp>
        <p:nvSpPr>
          <p:cNvPr id="15" name="12 Rectángulo">
            <a:extLst>
              <a:ext uri="{FF2B5EF4-FFF2-40B4-BE49-F238E27FC236}">
                <a16:creationId xmlns:a16="http://schemas.microsoft.com/office/drawing/2014/main" id="{B8DE5CF8-EE89-628E-C775-76318CA537A7}"/>
              </a:ext>
            </a:extLst>
          </p:cNvPr>
          <p:cNvSpPr/>
          <p:nvPr/>
        </p:nvSpPr>
        <p:spPr>
          <a:xfrm>
            <a:off x="722803" y="3747059"/>
            <a:ext cx="8179406" cy="5384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Facilita quórums y habilita las asambleas y consultas telemáticas</a:t>
            </a: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15AE205F-13EF-2CFC-2F5B-E690366DE4B5}"/>
              </a:ext>
            </a:extLst>
          </p:cNvPr>
          <p:cNvSpPr/>
          <p:nvPr/>
        </p:nvSpPr>
        <p:spPr>
          <a:xfrm>
            <a:off x="722803" y="4370626"/>
            <a:ext cx="8179406" cy="6649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Nuevas responsabilidades para las instituciones públicas</a:t>
            </a: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F667D2BD-9DF8-C4ED-0522-003ADF2A2946}"/>
              </a:ext>
            </a:extLst>
          </p:cNvPr>
          <p:cNvSpPr/>
          <p:nvPr/>
        </p:nvSpPr>
        <p:spPr>
          <a:xfrm>
            <a:off x="719393" y="5120725"/>
            <a:ext cx="8179406" cy="53841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Crea la Secretaría Ejecutiva de Condominios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7B7904-9692-45ED-A113-D0BACF03D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24293BBA-1D1A-F2CB-5E58-70F2825BC4D2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</a:t>
            </a:r>
            <a:r>
              <a:rPr kumimoji="0" lang="es-CL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ovedades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de la ley N ° 21.442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50BDD5-660E-BDB2-4882-0A4259CEB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0260" y="186701"/>
            <a:ext cx="1828800" cy="1914525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111B17D5-E977-B21C-0941-4EA8208E68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81972" y="2642817"/>
            <a:ext cx="1515533" cy="914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0546F1D3-C70A-0D60-F3E4-D53EFA8A1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7526" y="3706840"/>
            <a:ext cx="1132295" cy="734375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0A77E885-AB7D-C8AD-DBB7-A69E264F831B}"/>
              </a:ext>
            </a:extLst>
          </p:cNvPr>
          <p:cNvSpPr txBox="1"/>
          <p:nvPr/>
        </p:nvSpPr>
        <p:spPr>
          <a:xfrm>
            <a:off x="9557234" y="3889360"/>
            <a:ext cx="915563" cy="461665"/>
          </a:xfrm>
          <a:prstGeom prst="rect">
            <a:avLst/>
          </a:prstGeom>
          <a:noFill/>
          <a:ln w="19050">
            <a:solidFill>
              <a:srgbClr val="215F9A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SRS</a:t>
            </a:r>
          </a:p>
        </p:txBody>
      </p:sp>
      <p:sp>
        <p:nvSpPr>
          <p:cNvPr id="43" name="Flecha: a la derecha 42">
            <a:extLst>
              <a:ext uri="{FF2B5EF4-FFF2-40B4-BE49-F238E27FC236}">
                <a16:creationId xmlns:a16="http://schemas.microsoft.com/office/drawing/2014/main" id="{4D7854B9-1541-984B-2A9B-017A227E7500}"/>
              </a:ext>
            </a:extLst>
          </p:cNvPr>
          <p:cNvSpPr/>
          <p:nvPr/>
        </p:nvSpPr>
        <p:spPr>
          <a:xfrm>
            <a:off x="10614906" y="4012190"/>
            <a:ext cx="258724" cy="123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5E02791-22B5-BD68-D141-E9F139B37B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6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ADF4C-2299-50A4-B9C2-E8A7727A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E833BD2-9ECA-4EFB-9C73-75DEC21F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F81D8471-ED71-3785-C562-7B0F57A23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926" y="3594386"/>
            <a:ext cx="1409700" cy="1409700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ADBF60F-D8C9-A784-9264-7C586DD25127}"/>
              </a:ext>
            </a:extLst>
          </p:cNvPr>
          <p:cNvSpPr txBox="1"/>
          <p:nvPr/>
        </p:nvSpPr>
        <p:spPr>
          <a:xfrm>
            <a:off x="8374384" y="3794760"/>
            <a:ext cx="2650640" cy="107721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¡Importante!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 SE-Condominios no tiene facultades para la resolución de conflictos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E6721201-C344-D31D-A09F-D4312F1611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02475">
            <a:off x="8926693" y="2001559"/>
            <a:ext cx="922672" cy="1413581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70BDAABB-048F-F825-32E2-6437DAC98B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0322" y="1775110"/>
            <a:ext cx="897600" cy="1365159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E7BD60B1-92CD-8E93-A44B-8F64833C72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05647">
            <a:off x="9868076" y="2009295"/>
            <a:ext cx="909417" cy="1420618"/>
          </a:xfrm>
          <a:prstGeom prst="rect">
            <a:avLst/>
          </a:prstGeom>
        </p:spPr>
      </p:pic>
      <p:sp>
        <p:nvSpPr>
          <p:cNvPr id="45" name="Marcador de texto 2">
            <a:extLst>
              <a:ext uri="{FF2B5EF4-FFF2-40B4-BE49-F238E27FC236}">
                <a16:creationId xmlns:a16="http://schemas.microsoft.com/office/drawing/2014/main" id="{ADDAFE78-A0A8-4B5C-402D-18A02EFA8EAA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Funciones Secretaría Ejecutiva de Condominios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EE413E-626E-EF85-8711-578C9DCC60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3A2E37FF-DF38-D336-9E16-580B87769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74" y="1346831"/>
            <a:ext cx="7738680" cy="483013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L" sz="2000" b="1" dirty="0">
                <a:solidFill>
                  <a:schemeClr val="accent1"/>
                </a:solidFill>
                <a:latin typeface="Aptos" panose="02110004020202020204"/>
              </a:rPr>
              <a:t>Impartir Instrucciones para la aplicación de La Ley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Coordinación, Asesoría y Supervisión en el </a:t>
            </a:r>
            <a:r>
              <a:rPr lang="es-CL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MINVU</a:t>
            </a:r>
            <a:endParaRPr lang="es-CL" sz="2000" b="1" dirty="0">
              <a:solidFill>
                <a:schemeClr val="accent1"/>
              </a:solidFill>
              <a:latin typeface="Aptos" panose="02110004020202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Política Mantención y Mejoramiento de Condominios de Interés Público</a:t>
            </a:r>
            <a:endParaRPr lang="es-CL" sz="2000" b="1" dirty="0">
              <a:solidFill>
                <a:schemeClr val="accent1"/>
              </a:solidFill>
              <a:latin typeface="Aptos" panose="02110004020202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Registro Nacional de Administradores de Condominios</a:t>
            </a:r>
            <a:endParaRPr lang="es-CL" sz="2000" b="1" dirty="0">
              <a:solidFill>
                <a:schemeClr val="accent1"/>
              </a:solidFill>
              <a:latin typeface="Aptos" panose="02110004020202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Registro Condominios Habitacionales</a:t>
            </a:r>
            <a:endParaRPr lang="es-CL" sz="2000" b="1" dirty="0">
              <a:solidFill>
                <a:schemeClr val="accent1"/>
              </a:solidFill>
              <a:latin typeface="Aptos" panose="02110004020202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Difusión y Capacitación Nueva Ley de Copropiedad</a:t>
            </a:r>
            <a:endParaRPr lang="es-CL" sz="2000" b="1" dirty="0">
              <a:solidFill>
                <a:schemeClr val="accent1"/>
              </a:solidFill>
              <a:latin typeface="Aptos" panose="02110004020202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" sz="2000" b="1" dirty="0">
                <a:solidFill>
                  <a:schemeClr val="accent1"/>
                </a:solidFill>
                <a:latin typeface="Aptos" panose="02110004020202020204"/>
                <a:sym typeface="Roboto"/>
              </a:rPr>
              <a:t>Promover la Participación y Organización de las Comunidades de Condominios</a:t>
            </a:r>
            <a:endParaRPr lang="es-CL" sz="2000" b="1" dirty="0">
              <a:solidFill>
                <a:schemeClr val="accent1"/>
              </a:solidFill>
              <a:latin typeface="Aptos" panose="02110004020202020204"/>
            </a:endParaRPr>
          </a:p>
          <a:p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1609817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11201-1770-59F4-B6ED-3A2DEE500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bre 21">
            <a:extLst>
              <a:ext uri="{FF2B5EF4-FFF2-40B4-BE49-F238E27FC236}">
                <a16:creationId xmlns:a16="http://schemas.microsoft.com/office/drawing/2014/main" id="{BAE19C7E-569D-4158-24E3-1C6D78253FD0}"/>
              </a:ext>
            </a:extLst>
          </p:cNvPr>
          <p:cNvSpPr/>
          <p:nvPr/>
        </p:nvSpPr>
        <p:spPr>
          <a:xfrm>
            <a:off x="153472" y="168803"/>
            <a:ext cx="11885055" cy="6539151"/>
          </a:xfrm>
          <a:custGeom>
            <a:avLst/>
            <a:gdLst>
              <a:gd name="connsiteX0" fmla="*/ 309092 w 12541520"/>
              <a:gd name="connsiteY0" fmla="*/ 0 h 10160156"/>
              <a:gd name="connsiteX1" fmla="*/ 315533 w 12541520"/>
              <a:gd name="connsiteY1" fmla="*/ 0 h 10160156"/>
              <a:gd name="connsiteX2" fmla="*/ 12209171 w 12541520"/>
              <a:gd name="connsiteY2" fmla="*/ 0 h 10160156"/>
              <a:gd name="connsiteX3" fmla="*/ 12209171 w 12541520"/>
              <a:gd name="connsiteY3" fmla="*/ 1695 h 10160156"/>
              <a:gd name="connsiteX4" fmla="*/ 12225986 w 12541520"/>
              <a:gd name="connsiteY4" fmla="*/ 0 h 10160156"/>
              <a:gd name="connsiteX5" fmla="*/ 12541519 w 12541520"/>
              <a:gd name="connsiteY5" fmla="*/ 315533 h 10160156"/>
              <a:gd name="connsiteX6" fmla="*/ 12536975 w 12541520"/>
              <a:gd name="connsiteY6" fmla="*/ 360607 h 10160156"/>
              <a:gd name="connsiteX7" fmla="*/ 12541519 w 12541520"/>
              <a:gd name="connsiteY7" fmla="*/ 360607 h 10160156"/>
              <a:gd name="connsiteX8" fmla="*/ 12541519 w 12541520"/>
              <a:gd name="connsiteY8" fmla="*/ 9839458 h 10160156"/>
              <a:gd name="connsiteX9" fmla="*/ 12541064 w 12541520"/>
              <a:gd name="connsiteY9" fmla="*/ 9839458 h 10160156"/>
              <a:gd name="connsiteX10" fmla="*/ 12541520 w 12541520"/>
              <a:gd name="connsiteY10" fmla="*/ 9844623 h 10160156"/>
              <a:gd name="connsiteX11" fmla="*/ 12289578 w 12541520"/>
              <a:gd name="connsiteY11" fmla="*/ 10153745 h 10160156"/>
              <a:gd name="connsiteX12" fmla="*/ 12232428 w 12541520"/>
              <a:gd name="connsiteY12" fmla="*/ 10159507 h 10160156"/>
              <a:gd name="connsiteX13" fmla="*/ 12232428 w 12541520"/>
              <a:gd name="connsiteY13" fmla="*/ 10160156 h 10160156"/>
              <a:gd name="connsiteX14" fmla="*/ 12225987 w 12541520"/>
              <a:gd name="connsiteY14" fmla="*/ 10160156 h 10160156"/>
              <a:gd name="connsiteX15" fmla="*/ 332349 w 12541520"/>
              <a:gd name="connsiteY15" fmla="*/ 10160156 h 10160156"/>
              <a:gd name="connsiteX16" fmla="*/ 332349 w 12541520"/>
              <a:gd name="connsiteY16" fmla="*/ 10158461 h 10160156"/>
              <a:gd name="connsiteX17" fmla="*/ 315534 w 12541520"/>
              <a:gd name="connsiteY17" fmla="*/ 10160156 h 10160156"/>
              <a:gd name="connsiteX18" fmla="*/ 1 w 12541520"/>
              <a:gd name="connsiteY18" fmla="*/ 9844623 h 10160156"/>
              <a:gd name="connsiteX19" fmla="*/ 522 w 12541520"/>
              <a:gd name="connsiteY19" fmla="*/ 9839459 h 10160156"/>
              <a:gd name="connsiteX20" fmla="*/ 1 w 12541520"/>
              <a:gd name="connsiteY20" fmla="*/ 9839459 h 10160156"/>
              <a:gd name="connsiteX21" fmla="*/ 1 w 12541520"/>
              <a:gd name="connsiteY21" fmla="*/ 360609 h 10160156"/>
              <a:gd name="connsiteX22" fmla="*/ 3978 w 12541520"/>
              <a:gd name="connsiteY22" fmla="*/ 360609 h 10160156"/>
              <a:gd name="connsiteX23" fmla="*/ 0 w 12541520"/>
              <a:gd name="connsiteY23" fmla="*/ 315533 h 10160156"/>
              <a:gd name="connsiteX24" fmla="*/ 251942 w 12541520"/>
              <a:gd name="connsiteY24" fmla="*/ 6411 h 10160156"/>
              <a:gd name="connsiteX25" fmla="*/ 309092 w 12541520"/>
              <a:gd name="connsiteY25" fmla="*/ 649 h 1016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541520" h="10160156">
                <a:moveTo>
                  <a:pt x="309092" y="0"/>
                </a:moveTo>
                <a:lnTo>
                  <a:pt x="315533" y="0"/>
                </a:lnTo>
                <a:lnTo>
                  <a:pt x="12209171" y="0"/>
                </a:lnTo>
                <a:lnTo>
                  <a:pt x="12209171" y="1695"/>
                </a:lnTo>
                <a:lnTo>
                  <a:pt x="12225986" y="0"/>
                </a:lnTo>
                <a:cubicBezTo>
                  <a:pt x="12400250" y="0"/>
                  <a:pt x="12541519" y="141269"/>
                  <a:pt x="12541519" y="315533"/>
                </a:cubicBezTo>
                <a:lnTo>
                  <a:pt x="12536975" y="360607"/>
                </a:lnTo>
                <a:lnTo>
                  <a:pt x="12541519" y="360607"/>
                </a:lnTo>
                <a:lnTo>
                  <a:pt x="12541519" y="9839458"/>
                </a:lnTo>
                <a:lnTo>
                  <a:pt x="12541064" y="9839458"/>
                </a:lnTo>
                <a:lnTo>
                  <a:pt x="12541520" y="9844623"/>
                </a:lnTo>
                <a:cubicBezTo>
                  <a:pt x="12541520" y="9997104"/>
                  <a:pt x="12433360" y="10124323"/>
                  <a:pt x="12289578" y="10153745"/>
                </a:cubicBezTo>
                <a:lnTo>
                  <a:pt x="12232428" y="10159507"/>
                </a:lnTo>
                <a:lnTo>
                  <a:pt x="12232428" y="10160156"/>
                </a:lnTo>
                <a:lnTo>
                  <a:pt x="12225987" y="10160156"/>
                </a:lnTo>
                <a:lnTo>
                  <a:pt x="332349" y="10160156"/>
                </a:lnTo>
                <a:lnTo>
                  <a:pt x="332349" y="10158461"/>
                </a:lnTo>
                <a:lnTo>
                  <a:pt x="315534" y="10160156"/>
                </a:lnTo>
                <a:cubicBezTo>
                  <a:pt x="141270" y="10160156"/>
                  <a:pt x="1" y="10018887"/>
                  <a:pt x="1" y="9844623"/>
                </a:cubicBezTo>
                <a:lnTo>
                  <a:pt x="522" y="9839459"/>
                </a:lnTo>
                <a:lnTo>
                  <a:pt x="1" y="9839459"/>
                </a:lnTo>
                <a:lnTo>
                  <a:pt x="1" y="360609"/>
                </a:lnTo>
                <a:lnTo>
                  <a:pt x="3978" y="360609"/>
                </a:lnTo>
                <a:lnTo>
                  <a:pt x="0" y="315533"/>
                </a:lnTo>
                <a:cubicBezTo>
                  <a:pt x="0" y="163052"/>
                  <a:pt x="108160" y="35833"/>
                  <a:pt x="251942" y="6411"/>
                </a:cubicBezTo>
                <a:lnTo>
                  <a:pt x="309092" y="6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FE83FBF-02E3-5A37-F32A-E85E498ED8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 l="1" t="16716" r="51937"/>
          <a:stretch/>
        </p:blipFill>
        <p:spPr bwMode="auto">
          <a:xfrm>
            <a:off x="2186748" y="1674878"/>
            <a:ext cx="3099870" cy="35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8 Rectángulo">
            <a:extLst>
              <a:ext uri="{FF2B5EF4-FFF2-40B4-BE49-F238E27FC236}">
                <a16:creationId xmlns:a16="http://schemas.microsoft.com/office/drawing/2014/main" id="{BA27FE61-22C3-C83B-2B6D-86059BDF2623}"/>
              </a:ext>
            </a:extLst>
          </p:cNvPr>
          <p:cNvSpPr/>
          <p:nvPr/>
        </p:nvSpPr>
        <p:spPr>
          <a:xfrm>
            <a:off x="1673721" y="1401926"/>
            <a:ext cx="4125926" cy="2755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Condominio Tipo A</a:t>
            </a:r>
          </a:p>
        </p:txBody>
      </p:sp>
      <p:sp>
        <p:nvSpPr>
          <p:cNvPr id="7" name="9 Rectángulo">
            <a:extLst>
              <a:ext uri="{FF2B5EF4-FFF2-40B4-BE49-F238E27FC236}">
                <a16:creationId xmlns:a16="http://schemas.microsoft.com/office/drawing/2014/main" id="{D899DBB1-30B0-7F04-AFDB-0947850D208A}"/>
              </a:ext>
            </a:extLst>
          </p:cNvPr>
          <p:cNvSpPr/>
          <p:nvPr/>
        </p:nvSpPr>
        <p:spPr>
          <a:xfrm>
            <a:off x="7135750" y="1401926"/>
            <a:ext cx="3848938" cy="275550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Condominio Tipo B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BE48927-270E-6FD9-E714-11D65DF608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 l="54950" t="23499" r="-2548" b="-23499"/>
          <a:stretch/>
        </p:blipFill>
        <p:spPr bwMode="auto">
          <a:xfrm>
            <a:off x="7643826" y="1791140"/>
            <a:ext cx="3069950" cy="420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0563DE5-407F-5C4D-7400-541952A09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23FE0-AEA5-5996-C323-F9AC1ED0E2CC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Tipos de Condominios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BFA24FD-56EE-F82B-8EE4-5F97E209D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6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9193A-D111-BB2A-696F-037D2732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DB9AFCF-CE42-BA22-02E2-33C58D90A3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24006" y="1216106"/>
            <a:ext cx="7467600" cy="5349208"/>
          </a:xfrm>
        </p:spPr>
        <p:txBody>
          <a:bodyPr>
            <a:normAutofit/>
          </a:bodyPr>
          <a:lstStyle/>
          <a:p>
            <a:endParaRPr lang="es-CL" b="1" dirty="0"/>
          </a:p>
          <a:p>
            <a:pPr marL="0" indent="0">
              <a:buNone/>
            </a:pPr>
            <a:r>
              <a:rPr lang="es-CL" b="1" dirty="0">
                <a:solidFill>
                  <a:srgbClr val="002060"/>
                </a:solidFill>
              </a:rPr>
              <a:t> </a:t>
            </a:r>
            <a:endParaRPr lang="es-CL" dirty="0"/>
          </a:p>
          <a:p>
            <a:pPr>
              <a:buNone/>
            </a:pPr>
            <a:endParaRPr lang="es-CL" dirty="0"/>
          </a:p>
          <a:p>
            <a:pPr>
              <a:buNone/>
            </a:pPr>
            <a:endParaRPr lang="es-CL" sz="800" dirty="0"/>
          </a:p>
          <a:p>
            <a:pPr>
              <a:buNone/>
            </a:pPr>
            <a:endParaRPr lang="es-CL" sz="800" dirty="0"/>
          </a:p>
          <a:p>
            <a:pPr>
              <a:buNone/>
            </a:pPr>
            <a:endParaRPr lang="es-CL" sz="800" dirty="0"/>
          </a:p>
          <a:p>
            <a:endParaRPr lang="es-CL" b="1" dirty="0"/>
          </a:p>
          <a:p>
            <a:endParaRPr lang="es-CL" sz="800" b="1" dirty="0"/>
          </a:p>
        </p:txBody>
      </p:sp>
      <p:sp>
        <p:nvSpPr>
          <p:cNvPr id="8" name="7 Rectángulo redondeado">
            <a:extLst>
              <a:ext uri="{FF2B5EF4-FFF2-40B4-BE49-F238E27FC236}">
                <a16:creationId xmlns:a16="http://schemas.microsoft.com/office/drawing/2014/main" id="{6A462DDD-2EFE-3800-2AD7-BA5416C61C33}"/>
              </a:ext>
            </a:extLst>
          </p:cNvPr>
          <p:cNvSpPr/>
          <p:nvPr/>
        </p:nvSpPr>
        <p:spPr>
          <a:xfrm>
            <a:off x="1025531" y="2442628"/>
            <a:ext cx="3003261" cy="283553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L" dirty="0"/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825CFEE0-0003-5A78-0CEC-BB811BD45271}"/>
              </a:ext>
            </a:extLst>
          </p:cNvPr>
          <p:cNvSpPr txBox="1"/>
          <p:nvPr/>
        </p:nvSpPr>
        <p:spPr>
          <a:xfrm>
            <a:off x="1216314" y="2550640"/>
            <a:ext cx="26695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dirty="0">
                <a:solidFill>
                  <a:schemeClr val="bg1"/>
                </a:solidFill>
              </a:rPr>
              <a:t>Unidades que se someten al dominio particular y perpetuo de su dueño.</a:t>
            </a:r>
          </a:p>
          <a:p>
            <a:pPr algn="ctr"/>
            <a:r>
              <a:rPr lang="es-CL" sz="2400" dirty="0">
                <a:solidFill>
                  <a:schemeClr val="bg1"/>
                </a:solidFill>
              </a:rPr>
              <a:t>Ejemplo: un departamento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6A3F794-4BDC-453E-8E77-22C8C8D63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t="5412" r="31089" b="9175"/>
          <a:stretch/>
        </p:blipFill>
        <p:spPr bwMode="auto">
          <a:xfrm>
            <a:off x="7465012" y="1688101"/>
            <a:ext cx="3710260" cy="378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2 Rectángulo">
            <a:extLst>
              <a:ext uri="{FF2B5EF4-FFF2-40B4-BE49-F238E27FC236}">
                <a16:creationId xmlns:a16="http://schemas.microsoft.com/office/drawing/2014/main" id="{EB9E3FB3-9EF9-99BB-276C-136B0F5B317B}"/>
              </a:ext>
            </a:extLst>
          </p:cNvPr>
          <p:cNvSpPr/>
          <p:nvPr/>
        </p:nvSpPr>
        <p:spPr>
          <a:xfrm>
            <a:off x="8168820" y="2079305"/>
            <a:ext cx="802316" cy="790034"/>
          </a:xfrm>
          <a:prstGeom prst="rect">
            <a:avLst/>
          </a:prstGeom>
          <a:solidFill>
            <a:srgbClr val="04CC38">
              <a:alpha val="3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3 Forma libre">
            <a:extLst>
              <a:ext uri="{FF2B5EF4-FFF2-40B4-BE49-F238E27FC236}">
                <a16:creationId xmlns:a16="http://schemas.microsoft.com/office/drawing/2014/main" id="{2E419036-05B3-8A07-1E3E-AB24DDB0EED5}"/>
              </a:ext>
            </a:extLst>
          </p:cNvPr>
          <p:cNvSpPr/>
          <p:nvPr/>
        </p:nvSpPr>
        <p:spPr>
          <a:xfrm>
            <a:off x="7615481" y="2897535"/>
            <a:ext cx="1329694" cy="1160618"/>
          </a:xfrm>
          <a:custGeom>
            <a:avLst/>
            <a:gdLst>
              <a:gd name="connsiteX0" fmla="*/ 2073244 w 2109458"/>
              <a:gd name="connsiteY0" fmla="*/ 0 h 1883121"/>
              <a:gd name="connsiteX1" fmla="*/ 0 w 2109458"/>
              <a:gd name="connsiteY1" fmla="*/ 0 h 1883121"/>
              <a:gd name="connsiteX2" fmla="*/ 0 w 2109458"/>
              <a:gd name="connsiteY2" fmla="*/ 1883121 h 1883121"/>
              <a:gd name="connsiteX3" fmla="*/ 1511929 w 2109458"/>
              <a:gd name="connsiteY3" fmla="*/ 1883121 h 1883121"/>
              <a:gd name="connsiteX4" fmla="*/ 1511929 w 2109458"/>
              <a:gd name="connsiteY4" fmla="*/ 1149790 h 1883121"/>
              <a:gd name="connsiteX5" fmla="*/ 2109458 w 2109458"/>
              <a:gd name="connsiteY5" fmla="*/ 1149790 h 1883121"/>
              <a:gd name="connsiteX6" fmla="*/ 2073244 w 2109458"/>
              <a:gd name="connsiteY6" fmla="*/ 0 h 188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09458" h="1883121">
                <a:moveTo>
                  <a:pt x="2073244" y="0"/>
                </a:moveTo>
                <a:lnTo>
                  <a:pt x="0" y="0"/>
                </a:lnTo>
                <a:lnTo>
                  <a:pt x="0" y="1883121"/>
                </a:lnTo>
                <a:lnTo>
                  <a:pt x="1511929" y="1883121"/>
                </a:lnTo>
                <a:lnTo>
                  <a:pt x="1511929" y="1149790"/>
                </a:lnTo>
                <a:lnTo>
                  <a:pt x="2109458" y="1149790"/>
                </a:lnTo>
                <a:lnTo>
                  <a:pt x="207324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4 Forma libre">
            <a:extLst>
              <a:ext uri="{FF2B5EF4-FFF2-40B4-BE49-F238E27FC236}">
                <a16:creationId xmlns:a16="http://schemas.microsoft.com/office/drawing/2014/main" id="{E95116AA-75DB-0778-50E4-F5C84628AF15}"/>
              </a:ext>
            </a:extLst>
          </p:cNvPr>
          <p:cNvSpPr/>
          <p:nvPr/>
        </p:nvSpPr>
        <p:spPr>
          <a:xfrm>
            <a:off x="7465012" y="4096678"/>
            <a:ext cx="1542026" cy="1166207"/>
          </a:xfrm>
          <a:custGeom>
            <a:avLst/>
            <a:gdLst>
              <a:gd name="connsiteX0" fmla="*/ 0 w 2127564"/>
              <a:gd name="connsiteY0" fmla="*/ 0 h 1747319"/>
              <a:gd name="connsiteX1" fmla="*/ 2127564 w 2127564"/>
              <a:gd name="connsiteY1" fmla="*/ 0 h 1747319"/>
              <a:gd name="connsiteX2" fmla="*/ 2127564 w 2127564"/>
              <a:gd name="connsiteY2" fmla="*/ 679010 h 1747319"/>
              <a:gd name="connsiteX3" fmla="*/ 1729212 w 2127564"/>
              <a:gd name="connsiteY3" fmla="*/ 679010 h 1747319"/>
              <a:gd name="connsiteX4" fmla="*/ 1729212 w 2127564"/>
              <a:gd name="connsiteY4" fmla="*/ 1104523 h 1747319"/>
              <a:gd name="connsiteX5" fmla="*/ 2118511 w 2127564"/>
              <a:gd name="connsiteY5" fmla="*/ 1104523 h 1747319"/>
              <a:gd name="connsiteX6" fmla="*/ 2118511 w 2127564"/>
              <a:gd name="connsiteY6" fmla="*/ 1747319 h 1747319"/>
              <a:gd name="connsiteX7" fmla="*/ 18107 w 2127564"/>
              <a:gd name="connsiteY7" fmla="*/ 1747319 h 1747319"/>
              <a:gd name="connsiteX8" fmla="*/ 0 w 2127564"/>
              <a:gd name="connsiteY8" fmla="*/ 0 h 1747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7564" h="1747319">
                <a:moveTo>
                  <a:pt x="0" y="0"/>
                </a:moveTo>
                <a:lnTo>
                  <a:pt x="2127564" y="0"/>
                </a:lnTo>
                <a:lnTo>
                  <a:pt x="2127564" y="679010"/>
                </a:lnTo>
                <a:lnTo>
                  <a:pt x="1729212" y="679010"/>
                </a:lnTo>
                <a:lnTo>
                  <a:pt x="1729212" y="1104523"/>
                </a:lnTo>
                <a:lnTo>
                  <a:pt x="2118511" y="1104523"/>
                </a:lnTo>
                <a:lnTo>
                  <a:pt x="2118511" y="1747319"/>
                </a:lnTo>
                <a:lnTo>
                  <a:pt x="18107" y="17473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5 Forma libre">
            <a:extLst>
              <a:ext uri="{FF2B5EF4-FFF2-40B4-BE49-F238E27FC236}">
                <a16:creationId xmlns:a16="http://schemas.microsoft.com/office/drawing/2014/main" id="{E9CE2A65-B950-9B14-C6A0-2B1086C81316}"/>
              </a:ext>
            </a:extLst>
          </p:cNvPr>
          <p:cNvSpPr/>
          <p:nvPr/>
        </p:nvSpPr>
        <p:spPr>
          <a:xfrm>
            <a:off x="8756056" y="4046794"/>
            <a:ext cx="1126965" cy="1261362"/>
          </a:xfrm>
          <a:custGeom>
            <a:avLst/>
            <a:gdLst>
              <a:gd name="connsiteX0" fmla="*/ 1810693 w 1810693"/>
              <a:gd name="connsiteY0" fmla="*/ 1910281 h 1910281"/>
              <a:gd name="connsiteX1" fmla="*/ 1810693 w 1810693"/>
              <a:gd name="connsiteY1" fmla="*/ 796705 h 1910281"/>
              <a:gd name="connsiteX2" fmla="*/ 923453 w 1810693"/>
              <a:gd name="connsiteY2" fmla="*/ 796705 h 1910281"/>
              <a:gd name="connsiteX3" fmla="*/ 923453 w 1810693"/>
              <a:gd name="connsiteY3" fmla="*/ 0 h 1910281"/>
              <a:gd name="connsiteX4" fmla="*/ 380245 w 1810693"/>
              <a:gd name="connsiteY4" fmla="*/ 0 h 1910281"/>
              <a:gd name="connsiteX5" fmla="*/ 380245 w 1810693"/>
              <a:gd name="connsiteY5" fmla="*/ 878186 h 1910281"/>
              <a:gd name="connsiteX6" fmla="*/ 0 w 1810693"/>
              <a:gd name="connsiteY6" fmla="*/ 878186 h 1910281"/>
              <a:gd name="connsiteX7" fmla="*/ 0 w 1810693"/>
              <a:gd name="connsiteY7" fmla="*/ 1204111 h 1910281"/>
              <a:gd name="connsiteX8" fmla="*/ 389299 w 1810693"/>
              <a:gd name="connsiteY8" fmla="*/ 1204111 h 1910281"/>
              <a:gd name="connsiteX9" fmla="*/ 389299 w 1810693"/>
              <a:gd name="connsiteY9" fmla="*/ 1910281 h 1910281"/>
              <a:gd name="connsiteX10" fmla="*/ 1810693 w 1810693"/>
              <a:gd name="connsiteY10" fmla="*/ 1910281 h 1910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0693" h="1910281">
                <a:moveTo>
                  <a:pt x="1810693" y="1910281"/>
                </a:moveTo>
                <a:lnTo>
                  <a:pt x="1810693" y="796705"/>
                </a:lnTo>
                <a:lnTo>
                  <a:pt x="923453" y="796705"/>
                </a:lnTo>
                <a:lnTo>
                  <a:pt x="923453" y="0"/>
                </a:lnTo>
                <a:lnTo>
                  <a:pt x="380245" y="0"/>
                </a:lnTo>
                <a:lnTo>
                  <a:pt x="380245" y="878186"/>
                </a:lnTo>
                <a:lnTo>
                  <a:pt x="0" y="878186"/>
                </a:lnTo>
                <a:lnTo>
                  <a:pt x="0" y="1204111"/>
                </a:lnTo>
                <a:lnTo>
                  <a:pt x="389299" y="1204111"/>
                </a:lnTo>
                <a:lnTo>
                  <a:pt x="389299" y="1910281"/>
                </a:lnTo>
                <a:lnTo>
                  <a:pt x="1810693" y="191028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10 Forma libre">
            <a:extLst>
              <a:ext uri="{FF2B5EF4-FFF2-40B4-BE49-F238E27FC236}">
                <a16:creationId xmlns:a16="http://schemas.microsoft.com/office/drawing/2014/main" id="{81080106-E323-5106-4A8A-475D75C59A53}"/>
              </a:ext>
            </a:extLst>
          </p:cNvPr>
          <p:cNvSpPr/>
          <p:nvPr/>
        </p:nvSpPr>
        <p:spPr>
          <a:xfrm>
            <a:off x="10493482" y="3705528"/>
            <a:ext cx="585029" cy="1618491"/>
          </a:xfrm>
          <a:custGeom>
            <a:avLst/>
            <a:gdLst>
              <a:gd name="connsiteX0" fmla="*/ 851025 w 851025"/>
              <a:gd name="connsiteY0" fmla="*/ 2507810 h 2507810"/>
              <a:gd name="connsiteX1" fmla="*/ 0 w 851025"/>
              <a:gd name="connsiteY1" fmla="*/ 2507810 h 2507810"/>
              <a:gd name="connsiteX2" fmla="*/ 0 w 851025"/>
              <a:gd name="connsiteY2" fmla="*/ 0 h 2507810"/>
              <a:gd name="connsiteX3" fmla="*/ 832919 w 851025"/>
              <a:gd name="connsiteY3" fmla="*/ 0 h 2507810"/>
              <a:gd name="connsiteX4" fmla="*/ 851025 w 851025"/>
              <a:gd name="connsiteY4" fmla="*/ 2507810 h 250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025" h="2507810">
                <a:moveTo>
                  <a:pt x="851025" y="2507810"/>
                </a:moveTo>
                <a:lnTo>
                  <a:pt x="0" y="2507810"/>
                </a:lnTo>
                <a:lnTo>
                  <a:pt x="0" y="0"/>
                </a:lnTo>
                <a:lnTo>
                  <a:pt x="832919" y="0"/>
                </a:lnTo>
                <a:lnTo>
                  <a:pt x="851025" y="2507810"/>
                </a:lnTo>
                <a:close/>
              </a:path>
            </a:pathLst>
          </a:custGeom>
          <a:solidFill>
            <a:srgbClr val="FFFF00">
              <a:alpha val="2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11 Forma libre">
            <a:extLst>
              <a:ext uri="{FF2B5EF4-FFF2-40B4-BE49-F238E27FC236}">
                <a16:creationId xmlns:a16="http://schemas.microsoft.com/office/drawing/2014/main" id="{610B9EA7-2EB7-50A9-F25F-51572A649434}"/>
              </a:ext>
            </a:extLst>
          </p:cNvPr>
          <p:cNvSpPr/>
          <p:nvPr/>
        </p:nvSpPr>
        <p:spPr>
          <a:xfrm>
            <a:off x="8980373" y="2060855"/>
            <a:ext cx="925681" cy="1571748"/>
          </a:xfrm>
          <a:custGeom>
            <a:avLst/>
            <a:gdLst>
              <a:gd name="connsiteX0" fmla="*/ 1421394 w 1421394"/>
              <a:gd name="connsiteY0" fmla="*/ 2435382 h 2435382"/>
              <a:gd name="connsiteX1" fmla="*/ 1421394 w 1421394"/>
              <a:gd name="connsiteY1" fmla="*/ 0 h 2435382"/>
              <a:gd name="connsiteX2" fmla="*/ 0 w 1421394"/>
              <a:gd name="connsiteY2" fmla="*/ 0 h 2435382"/>
              <a:gd name="connsiteX3" fmla="*/ 0 w 1421394"/>
              <a:gd name="connsiteY3" fmla="*/ 2435382 h 2435382"/>
              <a:gd name="connsiteX4" fmla="*/ 1421394 w 1421394"/>
              <a:gd name="connsiteY4" fmla="*/ 2435382 h 243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1394" h="2435382">
                <a:moveTo>
                  <a:pt x="1421394" y="2435382"/>
                </a:moveTo>
                <a:lnTo>
                  <a:pt x="1421394" y="0"/>
                </a:lnTo>
                <a:lnTo>
                  <a:pt x="0" y="0"/>
                </a:lnTo>
                <a:lnTo>
                  <a:pt x="0" y="2435382"/>
                </a:lnTo>
                <a:lnTo>
                  <a:pt x="1421394" y="2435382"/>
                </a:lnTo>
                <a:close/>
              </a:path>
            </a:pathLst>
          </a:custGeom>
          <a:solidFill>
            <a:srgbClr val="FFC000">
              <a:alpha val="3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4EC9EF59-41FC-80BD-BA10-9B8DE8A91526}"/>
              </a:ext>
            </a:extLst>
          </p:cNvPr>
          <p:cNvSpPr/>
          <p:nvPr/>
        </p:nvSpPr>
        <p:spPr>
          <a:xfrm flipH="1">
            <a:off x="9363269" y="4071509"/>
            <a:ext cx="1075057" cy="444062"/>
          </a:xfrm>
          <a:prstGeom prst="rect">
            <a:avLst/>
          </a:prstGeom>
          <a:solidFill>
            <a:srgbClr val="00B0F0">
              <a:alpha val="3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14 Forma libre">
            <a:extLst>
              <a:ext uri="{FF2B5EF4-FFF2-40B4-BE49-F238E27FC236}">
                <a16:creationId xmlns:a16="http://schemas.microsoft.com/office/drawing/2014/main" id="{62A50B3E-54DB-7DC4-F3CD-1333EDFAF3AD}"/>
              </a:ext>
            </a:extLst>
          </p:cNvPr>
          <p:cNvSpPr/>
          <p:nvPr/>
        </p:nvSpPr>
        <p:spPr>
          <a:xfrm>
            <a:off x="7500210" y="2023783"/>
            <a:ext cx="3578301" cy="3284373"/>
          </a:xfrm>
          <a:custGeom>
            <a:avLst/>
            <a:gdLst>
              <a:gd name="connsiteX0" fmla="*/ 1013988 w 5504507"/>
              <a:gd name="connsiteY0" fmla="*/ 0 h 5296277"/>
              <a:gd name="connsiteX1" fmla="*/ 4399984 w 5504507"/>
              <a:gd name="connsiteY1" fmla="*/ 0 h 5296277"/>
              <a:gd name="connsiteX2" fmla="*/ 4399984 w 5504507"/>
              <a:gd name="connsiteY2" fmla="*/ 2553077 h 5296277"/>
              <a:gd name="connsiteX3" fmla="*/ 5504507 w 5504507"/>
              <a:gd name="connsiteY3" fmla="*/ 2553077 h 5296277"/>
              <a:gd name="connsiteX4" fmla="*/ 5504507 w 5504507"/>
              <a:gd name="connsiteY4" fmla="*/ 5296277 h 5296277"/>
              <a:gd name="connsiteX5" fmla="*/ 0 w 5504507"/>
              <a:gd name="connsiteY5" fmla="*/ 5296277 h 5296277"/>
              <a:gd name="connsiteX6" fmla="*/ 0 w 5504507"/>
              <a:gd name="connsiteY6" fmla="*/ 1358019 h 5296277"/>
              <a:gd name="connsiteX7" fmla="*/ 1013988 w 5504507"/>
              <a:gd name="connsiteY7" fmla="*/ 1358019 h 5296277"/>
              <a:gd name="connsiteX8" fmla="*/ 1013988 w 5504507"/>
              <a:gd name="connsiteY8" fmla="*/ 0 h 529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04507" h="5296277">
                <a:moveTo>
                  <a:pt x="1013988" y="0"/>
                </a:moveTo>
                <a:lnTo>
                  <a:pt x="4399984" y="0"/>
                </a:lnTo>
                <a:lnTo>
                  <a:pt x="4399984" y="2553077"/>
                </a:lnTo>
                <a:lnTo>
                  <a:pt x="5504507" y="2553077"/>
                </a:lnTo>
                <a:lnTo>
                  <a:pt x="5504507" y="5296277"/>
                </a:lnTo>
                <a:lnTo>
                  <a:pt x="0" y="5296277"/>
                </a:lnTo>
                <a:lnTo>
                  <a:pt x="0" y="1358019"/>
                </a:lnTo>
                <a:lnTo>
                  <a:pt x="1013988" y="1358019"/>
                </a:lnTo>
                <a:lnTo>
                  <a:pt x="1013988" y="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4D7352D-000B-DBFB-B78F-3992A875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74" b="30056"/>
          <a:stretch/>
        </p:blipFill>
        <p:spPr>
          <a:xfrm>
            <a:off x="4261994" y="2846729"/>
            <a:ext cx="2892984" cy="20948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9FE654E-578B-DA9A-A777-2119415A8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B6F776A-45F8-75AF-83AA-240FD11E0A60}"/>
              </a:ext>
            </a:extLst>
          </p:cNvPr>
          <p:cNvSpPr/>
          <p:nvPr/>
        </p:nvSpPr>
        <p:spPr>
          <a:xfrm>
            <a:off x="1025532" y="1405594"/>
            <a:ext cx="4515189" cy="573631"/>
          </a:xfrm>
          <a:prstGeom prst="roundRect">
            <a:avLst/>
          </a:prstGeom>
          <a:solidFill>
            <a:srgbClr val="E2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820F281-2735-4247-B981-6294D0B24CC6}"/>
              </a:ext>
            </a:extLst>
          </p:cNvPr>
          <p:cNvSpPr txBox="1"/>
          <p:nvPr/>
        </p:nvSpPr>
        <p:spPr>
          <a:xfrm>
            <a:off x="1185552" y="1443907"/>
            <a:ext cx="420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</a:rPr>
              <a:t>Bienes de Dominio Exclusivo</a:t>
            </a:r>
          </a:p>
        </p:txBody>
      </p:sp>
      <p:sp>
        <p:nvSpPr>
          <p:cNvPr id="23" name="Marcador de texto 2">
            <a:extLst>
              <a:ext uri="{FF2B5EF4-FFF2-40B4-BE49-F238E27FC236}">
                <a16:creationId xmlns:a16="http://schemas.microsoft.com/office/drawing/2014/main" id="{EA531919-4AF8-308B-F6CA-6FE2BF559766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Composición de la Copropiedad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B894F7-B0AE-1F58-6A29-C55F47632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79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D0028-E147-3995-6339-DBA40DE78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>
            <a:extLst>
              <a:ext uri="{FF2B5EF4-FFF2-40B4-BE49-F238E27FC236}">
                <a16:creationId xmlns:a16="http://schemas.microsoft.com/office/drawing/2014/main" id="{DB35E19E-1203-BE21-0A85-492C47B77355}"/>
              </a:ext>
            </a:extLst>
          </p:cNvPr>
          <p:cNvSpPr/>
          <p:nvPr/>
        </p:nvSpPr>
        <p:spPr>
          <a:xfrm>
            <a:off x="979239" y="2351391"/>
            <a:ext cx="3484119" cy="3607428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CuadroTexto">
            <a:extLst>
              <a:ext uri="{FF2B5EF4-FFF2-40B4-BE49-F238E27FC236}">
                <a16:creationId xmlns:a16="http://schemas.microsoft.com/office/drawing/2014/main" id="{54F5B8E2-F73D-EC52-4149-4118EDDB60C1}"/>
              </a:ext>
            </a:extLst>
          </p:cNvPr>
          <p:cNvSpPr txBox="1"/>
          <p:nvPr/>
        </p:nvSpPr>
        <p:spPr>
          <a:xfrm>
            <a:off x="1159259" y="2462015"/>
            <a:ext cx="32076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dirty="0">
                <a:solidFill>
                  <a:schemeClr val="bg1"/>
                </a:solidFill>
              </a:rPr>
              <a:t>Pertenecen a todos los copropietarios por ser necesarios para la existencia, seguridad y conservación del condominio. </a:t>
            </a:r>
          </a:p>
          <a:p>
            <a:pPr algn="ctr"/>
            <a:r>
              <a:rPr lang="es-CL" sz="2400" dirty="0">
                <a:solidFill>
                  <a:schemeClr val="bg1"/>
                </a:solidFill>
              </a:rPr>
              <a:t>Ejemplo: Equipamiento Comunitario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90EC10B-E128-42E5-F400-0078B1D95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981" y="2351391"/>
            <a:ext cx="4239445" cy="31795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B5C1ADC-5B34-3662-20D0-8D728D71B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A6B29EF-D45A-C335-3CEB-3082B6F23150}"/>
              </a:ext>
            </a:extLst>
          </p:cNvPr>
          <p:cNvSpPr/>
          <p:nvPr/>
        </p:nvSpPr>
        <p:spPr>
          <a:xfrm>
            <a:off x="1025532" y="1324117"/>
            <a:ext cx="4515189" cy="573631"/>
          </a:xfrm>
          <a:prstGeom prst="roundRect">
            <a:avLst/>
          </a:prstGeom>
          <a:solidFill>
            <a:srgbClr val="E2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F179EC0-914D-87DB-AA1B-23AA501DED5C}"/>
              </a:ext>
            </a:extLst>
          </p:cNvPr>
          <p:cNvSpPr txBox="1"/>
          <p:nvPr/>
        </p:nvSpPr>
        <p:spPr>
          <a:xfrm>
            <a:off x="1185552" y="1362430"/>
            <a:ext cx="420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</a:rPr>
              <a:t>Bienes de Dominio Común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FE54708-0900-10D0-5AFF-37EF0F7C7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799" y="2182930"/>
            <a:ext cx="2705824" cy="1800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2FC8AE5-049C-2782-5CB6-E1130724A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9799" y="4387153"/>
            <a:ext cx="2705824" cy="1802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20306192-B7A2-0AB8-4045-E193EF5D022C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Composición de la Copropiedad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AB7E80D-1BA7-90FA-031B-BD17BBC3F8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21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Rectángulo">
            <a:extLst>
              <a:ext uri="{FF2B5EF4-FFF2-40B4-BE49-F238E27FC236}">
                <a16:creationId xmlns:a16="http://schemas.microsoft.com/office/drawing/2014/main" id="{CB902B1D-D63D-FE37-B301-D3EC4F90FFB5}"/>
              </a:ext>
            </a:extLst>
          </p:cNvPr>
          <p:cNvSpPr/>
          <p:nvPr/>
        </p:nvSpPr>
        <p:spPr>
          <a:xfrm>
            <a:off x="904905" y="1251303"/>
            <a:ext cx="6455122" cy="89906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Para el</a:t>
            </a:r>
            <a:r>
              <a:rPr kumimoji="0" lang="es-CL" sz="240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buen funcionamiento, administración y mantención de bienes comunes</a:t>
            </a:r>
            <a:endParaRPr kumimoji="0" lang="es-CL" sz="24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ECC7DF5-1E1B-4F0F-DF42-F3C76FC66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2" name="1 Rectángulo">
            <a:extLst>
              <a:ext uri="{FF2B5EF4-FFF2-40B4-BE49-F238E27FC236}">
                <a16:creationId xmlns:a16="http://schemas.microsoft.com/office/drawing/2014/main" id="{C76FF6FB-0937-0BEE-7EFF-B6B5C23D3773}"/>
              </a:ext>
            </a:extLst>
          </p:cNvPr>
          <p:cNvSpPr/>
          <p:nvPr/>
        </p:nvSpPr>
        <p:spPr>
          <a:xfrm>
            <a:off x="7203270" y="2326144"/>
            <a:ext cx="4691131" cy="628974"/>
          </a:xfrm>
          <a:prstGeom prst="rect">
            <a:avLst/>
          </a:prstGeom>
          <a:solidFill>
            <a:srgbClr val="215F9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Para el</a:t>
            </a:r>
            <a:r>
              <a:rPr kumimoji="0" lang="es-CL" sz="240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buen vivir en comunidad</a:t>
            </a:r>
            <a:endParaRPr kumimoji="0" lang="es-CL" sz="24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1 Rectángulo">
            <a:extLst>
              <a:ext uri="{FF2B5EF4-FFF2-40B4-BE49-F238E27FC236}">
                <a16:creationId xmlns:a16="http://schemas.microsoft.com/office/drawing/2014/main" id="{02B481E6-5103-654A-A062-1E14BCDB706C}"/>
              </a:ext>
            </a:extLst>
          </p:cNvPr>
          <p:cNvSpPr/>
          <p:nvPr/>
        </p:nvSpPr>
        <p:spPr>
          <a:xfrm>
            <a:off x="220776" y="2503598"/>
            <a:ext cx="4876331" cy="1092735"/>
          </a:xfrm>
          <a:prstGeom prst="rect">
            <a:avLst/>
          </a:prstGeom>
          <a:solidFill>
            <a:srgbClr val="215F9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Para tener reglas claras; la buena convivencia es fundamental para las comunidades</a:t>
            </a:r>
          </a:p>
        </p:txBody>
      </p:sp>
      <p:sp>
        <p:nvSpPr>
          <p:cNvPr id="11" name="12 Rectángulo">
            <a:extLst>
              <a:ext uri="{FF2B5EF4-FFF2-40B4-BE49-F238E27FC236}">
                <a16:creationId xmlns:a16="http://schemas.microsoft.com/office/drawing/2014/main" id="{45ACADCA-81F5-FF72-748E-ED04618A7976}"/>
              </a:ext>
            </a:extLst>
          </p:cNvPr>
          <p:cNvSpPr/>
          <p:nvPr/>
        </p:nvSpPr>
        <p:spPr>
          <a:xfrm>
            <a:off x="6390725" y="3475436"/>
            <a:ext cx="4436725" cy="109273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2400" dirty="0">
                <a:solidFill>
                  <a:prstClr val="white"/>
                </a:solidFill>
                <a:latin typeface="Aptos"/>
              </a:rPr>
              <a:t>Para tener representantes legítimos que puedan actuar a nombre de la comunidad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72BB2F0-2387-8872-EDEB-DFAB1FC35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469" y="2302290"/>
            <a:ext cx="2007984" cy="1092733"/>
          </a:xfrm>
          <a:prstGeom prst="rect">
            <a:avLst/>
          </a:prstGeom>
        </p:spPr>
      </p:pic>
      <p:sp>
        <p:nvSpPr>
          <p:cNvPr id="13" name="12 Rectángulo">
            <a:extLst>
              <a:ext uri="{FF2B5EF4-FFF2-40B4-BE49-F238E27FC236}">
                <a16:creationId xmlns:a16="http://schemas.microsoft.com/office/drawing/2014/main" id="{D3D9E1D9-52B4-A79C-3427-843394720B84}"/>
              </a:ext>
            </a:extLst>
          </p:cNvPr>
          <p:cNvSpPr/>
          <p:nvPr/>
        </p:nvSpPr>
        <p:spPr>
          <a:xfrm>
            <a:off x="1158844" y="3831690"/>
            <a:ext cx="4723905" cy="109273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2400" dirty="0">
                <a:solidFill>
                  <a:prstClr val="white"/>
                </a:solidFill>
                <a:latin typeface="Aptos"/>
              </a:rPr>
              <a:t>Para definir legítimamente las responsabilidades de sus habitantes</a:t>
            </a:r>
          </a:p>
        </p:txBody>
      </p:sp>
      <p:sp>
        <p:nvSpPr>
          <p:cNvPr id="14" name="12 Rectángulo">
            <a:extLst>
              <a:ext uri="{FF2B5EF4-FFF2-40B4-BE49-F238E27FC236}">
                <a16:creationId xmlns:a16="http://schemas.microsoft.com/office/drawing/2014/main" id="{7CF9C82F-4E30-B683-F724-6736247C6B3D}"/>
              </a:ext>
            </a:extLst>
          </p:cNvPr>
          <p:cNvSpPr/>
          <p:nvPr/>
        </p:nvSpPr>
        <p:spPr>
          <a:xfrm>
            <a:off x="5141664" y="5111891"/>
            <a:ext cx="5215500" cy="1092734"/>
          </a:xfrm>
          <a:prstGeom prst="rect">
            <a:avLst/>
          </a:prstGeom>
          <a:solidFill>
            <a:srgbClr val="215F9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CL" sz="2400" dirty="0">
                <a:solidFill>
                  <a:prstClr val="white"/>
                </a:solidFill>
                <a:latin typeface="Aptos"/>
              </a:rPr>
              <a:t>Para </a:t>
            </a:r>
            <a:r>
              <a:rPr lang="es-CL" sz="2400" dirty="0">
                <a:solidFill>
                  <a:prstClr val="white"/>
                </a:solidFill>
              </a:rPr>
              <a:t>resguardar que todos puedan ejercer sus derechos sin limitar los derechos de los demás residentes</a:t>
            </a:r>
            <a:endParaRPr lang="es-CL" sz="2400" dirty="0">
              <a:solidFill>
                <a:prstClr val="white"/>
              </a:solidFill>
              <a:latin typeface="Aptos"/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01B6B5BE-8E75-1039-998D-39D8CBD80F6C}"/>
              </a:ext>
            </a:extLst>
          </p:cNvPr>
          <p:cNvSpPr/>
          <p:nvPr/>
        </p:nvSpPr>
        <p:spPr>
          <a:xfrm>
            <a:off x="8003257" y="1119219"/>
            <a:ext cx="2869948" cy="103115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CL" dirty="0">
                <a:solidFill>
                  <a:prstClr val="white"/>
                </a:solidFill>
              </a:rPr>
              <a:t>Acceder a los beneficios que otorga la Ley de Copropiedad a los C.V.S.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E3DFFA69-C696-6319-FA15-2887600D8185}"/>
              </a:ext>
            </a:extLst>
          </p:cNvPr>
          <p:cNvSpPr txBox="1">
            <a:spLocks/>
          </p:cNvSpPr>
          <p:nvPr/>
        </p:nvSpPr>
        <p:spPr>
          <a:xfrm>
            <a:off x="344572" y="505646"/>
            <a:ext cx="10344763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¿Por qué los condominios deben organizarse de una forma especial?</a:t>
            </a: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DFF967E-735A-CB96-EA0C-CB62E75A9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73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11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221D56F9-E1B6-4B5B-87BD-3C9C4E66268D}"/>
              </a:ext>
            </a:extLst>
          </p:cNvPr>
          <p:cNvSpPr txBox="1">
            <a:spLocks/>
          </p:cNvSpPr>
          <p:nvPr/>
        </p:nvSpPr>
        <p:spPr>
          <a:xfrm>
            <a:off x="606531" y="1476550"/>
            <a:ext cx="10753725" cy="4691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3000" b="0" i="0" u="none" strike="noStrike" kern="1200" cap="none" spc="0" normalizeH="0" baseline="0" noProof="0" dirty="0">
                <a:ln>
                  <a:noFill/>
                </a:ln>
                <a:solidFill>
                  <a:srgbClr val="284A7C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Los condominios se administran a través de </a:t>
            </a:r>
            <a:r>
              <a:rPr kumimoji="0" lang="es-CL" sz="3000" b="1" i="0" u="none" strike="noStrike" kern="1200" cap="none" spc="0" normalizeH="0" baseline="0" noProof="0" dirty="0">
                <a:ln>
                  <a:noFill/>
                </a:ln>
                <a:solidFill>
                  <a:srgbClr val="284A7C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 órganos…</a:t>
            </a:r>
            <a:endParaRPr lang="es-CL" sz="3000" dirty="0">
              <a:latin typeface="Calibri" panose="020F0502020204030204"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L" sz="3000" b="1" i="0" u="none" strike="noStrike" kern="1200" cap="none" spc="0" normalizeH="0" baseline="0" noProof="0" dirty="0">
              <a:ln>
                <a:noFill/>
              </a:ln>
              <a:solidFill>
                <a:srgbClr val="284A7C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3847507A-DB20-38D0-801F-A967F661EB62}"/>
              </a:ext>
            </a:extLst>
          </p:cNvPr>
          <p:cNvSpPr txBox="1">
            <a:spLocks/>
          </p:cNvSpPr>
          <p:nvPr/>
        </p:nvSpPr>
        <p:spPr>
          <a:xfrm>
            <a:off x="447675" y="582417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¿Cómo se administra un condominio?</a:t>
            </a: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B79E8090-3E5F-8030-2189-5089C2CCEF8B}"/>
              </a:ext>
            </a:extLst>
          </p:cNvPr>
          <p:cNvSpPr txBox="1">
            <a:spLocks/>
          </p:cNvSpPr>
          <p:nvPr/>
        </p:nvSpPr>
        <p:spPr>
          <a:xfrm>
            <a:off x="846729" y="2398106"/>
            <a:ext cx="5925264" cy="28505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CL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ASAMBLEA DE COPROPIETARIOS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es-CL" sz="3000" dirty="0">
              <a:solidFill>
                <a:schemeClr val="accent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L" sz="3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COMITÉ DE ADMINISTRACIÓN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es-CL" sz="3000" dirty="0">
              <a:solidFill>
                <a:schemeClr val="accent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L" sz="3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ADMINISTRADOR/A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s-CL" sz="3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3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Gráfico 12" descr="Grupo de personas contorno">
            <a:extLst>
              <a:ext uri="{FF2B5EF4-FFF2-40B4-BE49-F238E27FC236}">
                <a16:creationId xmlns:a16="http://schemas.microsoft.com/office/drawing/2014/main" id="{73DA61E9-FEDB-8339-EA45-A2DC3C82F8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4533" y="2225891"/>
            <a:ext cx="3264195" cy="326419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F8410E7-83FD-C7F7-9803-3086DDE24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72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2D354795-24D9-45FE-80FE-E758168D7A54}"/>
              </a:ext>
            </a:extLst>
          </p:cNvPr>
          <p:cNvSpPr txBox="1"/>
          <p:nvPr/>
        </p:nvSpPr>
        <p:spPr>
          <a:xfrm>
            <a:off x="249967" y="1051822"/>
            <a:ext cx="10975291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CL" sz="20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Existen dos instancias para tomar decisiones respecto al funcionamiento del condominio: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5D6EF2-92BB-CB4E-D169-D9EC0BE2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2129EDB-397D-FF1F-31B5-A4159F95A9DB}"/>
              </a:ext>
            </a:extLst>
          </p:cNvPr>
          <p:cNvSpPr txBox="1"/>
          <p:nvPr/>
        </p:nvSpPr>
        <p:spPr>
          <a:xfrm>
            <a:off x="4878492" y="1592506"/>
            <a:ext cx="578610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Es el </a:t>
            </a:r>
            <a:r>
              <a:rPr lang="es-CL" b="1" dirty="0">
                <a:solidFill>
                  <a:srgbClr val="002060"/>
                </a:solidFill>
              </a:rPr>
              <a:t>principal órgano de decisión.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Toma decisiones a través de </a:t>
            </a:r>
            <a:r>
              <a:rPr lang="es-CL" b="1" dirty="0">
                <a:solidFill>
                  <a:srgbClr val="002060"/>
                </a:solidFill>
              </a:rPr>
              <a:t>sesiones</a:t>
            </a:r>
            <a:r>
              <a:rPr lang="es-CL" dirty="0">
                <a:solidFill>
                  <a:srgbClr val="002060"/>
                </a:solidFill>
              </a:rPr>
              <a:t> presenciales, telemáticas, mixtas o consultas por escrito.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Todos los copropietarios están obligados a participar en las sesiones de la asamblea, pero solo los </a:t>
            </a:r>
            <a:r>
              <a:rPr lang="es-CL" b="1" dirty="0">
                <a:solidFill>
                  <a:srgbClr val="002060"/>
                </a:solidFill>
              </a:rPr>
              <a:t>copropietarios hábiles votan </a:t>
            </a:r>
            <a:r>
              <a:rPr lang="es-CL" dirty="0">
                <a:solidFill>
                  <a:srgbClr val="002060"/>
                </a:solidFill>
              </a:rPr>
              <a:t>para tomar decisiones.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F7E4324-69A9-B1F8-11AD-DFAF06BDDD37}"/>
              </a:ext>
            </a:extLst>
          </p:cNvPr>
          <p:cNvSpPr txBox="1"/>
          <p:nvPr/>
        </p:nvSpPr>
        <p:spPr>
          <a:xfrm>
            <a:off x="4880739" y="4272476"/>
            <a:ext cx="552893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Puede tomar decisiones en todo lo que no sea materia de sesión extraordinaria.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2060"/>
                </a:solidFill>
              </a:rPr>
              <a:t>Puede dictar normas </a:t>
            </a:r>
            <a:r>
              <a:rPr lang="es-CL" dirty="0">
                <a:solidFill>
                  <a:srgbClr val="002060"/>
                </a:solidFill>
              </a:rPr>
              <a:t>de uso y administración.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Sus decisiones se mantienen mientras no sean revertidas por la asamblea de copropietarios. 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442ADB4B-324E-64E6-4179-D9D2F88B7B60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¿Cómo se toman decisiones en un condominio?</a:t>
            </a:r>
            <a:endParaRPr kumimoji="0" lang="es-CL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Flecha: pentágono 8">
            <a:extLst>
              <a:ext uri="{FF2B5EF4-FFF2-40B4-BE49-F238E27FC236}">
                <a16:creationId xmlns:a16="http://schemas.microsoft.com/office/drawing/2014/main" id="{F9BD594A-EA1D-B953-0217-BF0EBE876B36}"/>
              </a:ext>
            </a:extLst>
          </p:cNvPr>
          <p:cNvSpPr/>
          <p:nvPr/>
        </p:nvSpPr>
        <p:spPr>
          <a:xfrm>
            <a:off x="882502" y="1911568"/>
            <a:ext cx="2937155" cy="1318437"/>
          </a:xfrm>
          <a:prstGeom prst="homePlate">
            <a:avLst/>
          </a:prstGeom>
          <a:solidFill>
            <a:srgbClr val="084F6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ASAMBLEA DE COPROPIETARIOS</a:t>
            </a:r>
          </a:p>
        </p:txBody>
      </p:sp>
      <p:sp>
        <p:nvSpPr>
          <p:cNvPr id="11" name="Flecha: pentágono 10">
            <a:extLst>
              <a:ext uri="{FF2B5EF4-FFF2-40B4-BE49-F238E27FC236}">
                <a16:creationId xmlns:a16="http://schemas.microsoft.com/office/drawing/2014/main" id="{DF70CB18-2C97-972D-EA80-97C0E511F5E2}"/>
              </a:ext>
            </a:extLst>
          </p:cNvPr>
          <p:cNvSpPr/>
          <p:nvPr/>
        </p:nvSpPr>
        <p:spPr>
          <a:xfrm>
            <a:off x="882502" y="4457142"/>
            <a:ext cx="2937155" cy="1318437"/>
          </a:xfrm>
          <a:prstGeom prst="homePlate">
            <a:avLst/>
          </a:prstGeom>
          <a:solidFill>
            <a:srgbClr val="4E95D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COMITÉ DE ADMINISTRACIÓN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8E2FD4-42F3-F0C6-E424-4D4343D75E3B}"/>
              </a:ext>
            </a:extLst>
          </p:cNvPr>
          <p:cNvSpPr/>
          <p:nvPr/>
        </p:nvSpPr>
        <p:spPr>
          <a:xfrm rot="16200000" flipV="1">
            <a:off x="3200712" y="2664842"/>
            <a:ext cx="2190392" cy="45719"/>
          </a:xfrm>
          <a:prstGeom prst="rect">
            <a:avLst/>
          </a:prstGeom>
          <a:solidFill>
            <a:srgbClr val="084F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30851C2-7CC7-D9CE-4CC1-5AF2437B6792}"/>
              </a:ext>
            </a:extLst>
          </p:cNvPr>
          <p:cNvSpPr/>
          <p:nvPr/>
        </p:nvSpPr>
        <p:spPr>
          <a:xfrm rot="16200000" flipV="1">
            <a:off x="3223571" y="5171925"/>
            <a:ext cx="2190392" cy="45719"/>
          </a:xfrm>
          <a:prstGeom prst="rect">
            <a:avLst/>
          </a:prstGeom>
          <a:solidFill>
            <a:srgbClr val="4E95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806265-5F72-52FD-F942-753E1565F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16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1E37E-48B8-1C9A-DA4F-75CFD3DDF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C9B95F-B1C9-0265-F36D-C835079C0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EADA7B2-EA2A-16E0-C291-34D21FFE4946}"/>
              </a:ext>
            </a:extLst>
          </p:cNvPr>
          <p:cNvSpPr txBox="1"/>
          <p:nvPr/>
        </p:nvSpPr>
        <p:spPr>
          <a:xfrm>
            <a:off x="3717573" y="1011362"/>
            <a:ext cx="6916463" cy="5355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Debe actuar conforme a las disposiciones de la ley N ° 21.442, de su reglamento, del respectivo reglamento de copropiedad y </a:t>
            </a:r>
            <a:r>
              <a:rPr lang="es-CL" b="1" dirty="0">
                <a:solidFill>
                  <a:srgbClr val="002060"/>
                </a:solidFill>
              </a:rPr>
              <a:t>según las instrucciones que le imparta la asamblea de copropietarios o el comité de administración.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Sus funciones están indicadas en el artículo 20 de la Ley de copropiedad inmobiliaria N ° 21.442.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2060"/>
                </a:solidFill>
              </a:rPr>
              <a:t>Debe estar inscrito/a en el Registro Nacional de Administradores </a:t>
            </a:r>
            <a:r>
              <a:rPr lang="es-CL" dirty="0">
                <a:solidFill>
                  <a:srgbClr val="002060"/>
                </a:solidFill>
              </a:rPr>
              <a:t>para ejercer como tal (plazo septiembre 2025) y puede ser sancionado a través del Sistema de Reclamaciones y Sanciones.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No podrá integrar el comité de administración y se mantendrá en sus funciones mientras cuente con la confianza de la asamblea.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En los casos que el condominio no cuente con un administrador/a, el presidente del comité de administración ejercerá sus funciones.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DB28A5DE-382D-70EA-9869-9EB15688A178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Sobre el Administrador/a 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57AF7216-E416-4E27-BB15-6C08AC0FBA2C}"/>
              </a:ext>
            </a:extLst>
          </p:cNvPr>
          <p:cNvSpPr/>
          <p:nvPr/>
        </p:nvSpPr>
        <p:spPr>
          <a:xfrm>
            <a:off x="344573" y="2504605"/>
            <a:ext cx="2937155" cy="1318437"/>
          </a:xfrm>
          <a:prstGeom prst="homePlate">
            <a:avLst/>
          </a:prstGeom>
          <a:solidFill>
            <a:schemeClr val="bg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ADMINISTRADOR/A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EA97D44-74D2-E91C-BCDC-1AA3596C95A9}"/>
              </a:ext>
            </a:extLst>
          </p:cNvPr>
          <p:cNvSpPr/>
          <p:nvPr/>
        </p:nvSpPr>
        <p:spPr>
          <a:xfrm rot="16200000">
            <a:off x="1008917" y="3451182"/>
            <a:ext cx="4925357" cy="4571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5BA62FE-E243-EDE5-5825-AF6B1E07D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95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783A4A-2638-459A-B972-F7E568131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19" name="Botón de acción: ir hacia delante o siguient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91CB745-C6A5-45CF-B408-9BEBDA9390B8}"/>
              </a:ext>
            </a:extLst>
          </p:cNvPr>
          <p:cNvSpPr/>
          <p:nvPr/>
        </p:nvSpPr>
        <p:spPr>
          <a:xfrm>
            <a:off x="3784095" y="5522270"/>
            <a:ext cx="437321" cy="248415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b="1"/>
          </a:p>
        </p:txBody>
      </p:sp>
      <p:graphicFrame>
        <p:nvGraphicFramePr>
          <p:cNvPr id="5" name="Tabla 3">
            <a:extLst>
              <a:ext uri="{FF2B5EF4-FFF2-40B4-BE49-F238E27FC236}">
                <a16:creationId xmlns:a16="http://schemas.microsoft.com/office/drawing/2014/main" id="{F5557FC8-0AC1-E76D-EF50-B35E98C40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113543"/>
              </p:ext>
            </p:extLst>
          </p:nvPr>
        </p:nvGraphicFramePr>
        <p:xfrm>
          <a:off x="592666" y="1320316"/>
          <a:ext cx="11248054" cy="4346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4027">
                  <a:extLst>
                    <a:ext uri="{9D8B030D-6E8A-4147-A177-3AD203B41FA5}">
                      <a16:colId xmlns:a16="http://schemas.microsoft.com/office/drawing/2014/main" val="911821596"/>
                    </a:ext>
                  </a:extLst>
                </a:gridCol>
                <a:gridCol w="5624027">
                  <a:extLst>
                    <a:ext uri="{9D8B030D-6E8A-4147-A177-3AD203B41FA5}">
                      <a16:colId xmlns:a16="http://schemas.microsoft.com/office/drawing/2014/main" val="3578637933"/>
                    </a:ext>
                  </a:extLst>
                </a:gridCol>
              </a:tblGrid>
              <a:tr h="497419"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DEL CONDOMINIO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JUNTA DE VECINOS Y ORG.FUNCIONALES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422006"/>
                  </a:ext>
                </a:extLst>
              </a:tr>
              <a:tr h="390828">
                <a:tc>
                  <a:txBody>
                    <a:bodyPr/>
                    <a:lstStyle/>
                    <a:p>
                      <a:r>
                        <a:rPr lang="es-CL" b="0" dirty="0"/>
                        <a:t>Se rige por la Ley 21.442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b="0" dirty="0"/>
                        <a:t>Se rige por la Ley 19.418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841824"/>
                  </a:ext>
                </a:extLst>
              </a:tr>
              <a:tr h="675067">
                <a:tc>
                  <a:txBody>
                    <a:bodyPr/>
                    <a:lstStyle/>
                    <a:p>
                      <a:r>
                        <a:rPr lang="es-CL" b="0" dirty="0"/>
                        <a:t>Su objetivo es resguardar la existencia, funcionamiento y seguridad del conjunto.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b="0" dirty="0"/>
                        <a:t>Su objetivo es reunir y organizar familias sin vivienda para acceder a la vivienda definitiva.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377508"/>
                  </a:ext>
                </a:extLst>
              </a:tr>
              <a:tr h="959307">
                <a:tc>
                  <a:txBody>
                    <a:bodyPr/>
                    <a:lstStyle/>
                    <a:p>
                      <a:r>
                        <a:rPr lang="es-CL" b="0" dirty="0"/>
                        <a:t>Se es parte del condominio solo por el hecho de ser copropietario. Cada vivienda representa 1 copropietario.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b="0" dirty="0"/>
                        <a:t>La inscripción es voluntaria. Las personas que se inscriben pasan a ser socios/as.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029377"/>
                  </a:ext>
                </a:extLst>
              </a:tr>
              <a:tr h="1823865">
                <a:tc>
                  <a:txBody>
                    <a:bodyPr/>
                    <a:lstStyle/>
                    <a:p>
                      <a:r>
                        <a:rPr lang="es-CL" b="0" dirty="0"/>
                        <a:t>Su funcionamiento es rígido:</a:t>
                      </a:r>
                    </a:p>
                    <a:p>
                      <a:r>
                        <a:rPr lang="es-CL" b="0" dirty="0"/>
                        <a:t>La ley establece </a:t>
                      </a:r>
                      <a:r>
                        <a:rPr lang="es-CL" b="1" dirty="0"/>
                        <a:t>quórums para las asambleas, define tipos de asambleas, indica los temas que se tratan en cada tipo de asamblea</a:t>
                      </a:r>
                      <a:r>
                        <a:rPr lang="es-CL" b="0" dirty="0"/>
                        <a:t>, hay obligaciones y sanciones asociadas a su incumplimiento, etc.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b="0" dirty="0"/>
                        <a:t>Su funcionamiento es flexible:</a:t>
                      </a:r>
                    </a:p>
                    <a:p>
                      <a:r>
                        <a:rPr lang="es-CL" b="0" dirty="0"/>
                        <a:t>La ley tiene normas para las elecciones, el formato de directiva y obligaciones a socios. Sanciones son débiles.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39672"/>
                  </a:ext>
                </a:extLst>
              </a:tr>
            </a:tbl>
          </a:graphicData>
        </a:graphic>
      </p:graphicFrame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0460C21A-C4BE-2434-0C7B-1F2E343ED472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¿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Comité de administración v/s Comité de vivienda?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C96AD9-7D55-F78A-885A-876B9807E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2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0BB50D36-3B22-66FD-B3F9-D6F94DE0DA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4243802-15D6-AF4E-0CC9-3A5796B5ECE4}"/>
              </a:ext>
            </a:extLst>
          </p:cNvPr>
          <p:cNvGraphicFramePr/>
          <p:nvPr/>
        </p:nvGraphicFramePr>
        <p:xfrm>
          <a:off x="1718820" y="2015162"/>
          <a:ext cx="10248473" cy="342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6382F495-1D1D-F243-9FAA-0E5980FD3341}"/>
              </a:ext>
            </a:extLst>
          </p:cNvPr>
          <p:cNvSpPr txBox="1"/>
          <p:nvPr/>
        </p:nvSpPr>
        <p:spPr>
          <a:xfrm>
            <a:off x="436139" y="2437882"/>
            <a:ext cx="131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Año 1937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9543A27-720C-3020-B664-A6A0A2D03A72}"/>
              </a:ext>
            </a:extLst>
          </p:cNvPr>
          <p:cNvSpPr txBox="1"/>
          <p:nvPr/>
        </p:nvSpPr>
        <p:spPr>
          <a:xfrm>
            <a:off x="1361482" y="5020060"/>
            <a:ext cx="131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Año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F4E2316-C254-615C-98C7-D9C08F6F8D16}"/>
              </a:ext>
            </a:extLst>
          </p:cNvPr>
          <p:cNvSpPr txBox="1"/>
          <p:nvPr/>
        </p:nvSpPr>
        <p:spPr>
          <a:xfrm>
            <a:off x="581965" y="3728971"/>
            <a:ext cx="131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Año 1997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BD25E7-635E-179E-F927-5FED4E2D8E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86BD7949-DC2C-01C1-BC70-A79D0BA0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3" y="306935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accent1">
                    <a:lumMod val="50000"/>
                  </a:schemeClr>
                </a:solidFill>
              </a:rPr>
              <a:t>Origen Ley de Copropiedad Inmobiliaria 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A48EE03-20CA-FDF8-B812-66636C7005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8701" y="6265434"/>
            <a:ext cx="7924905" cy="238129"/>
          </a:xfrm>
          <a:prstGeom prst="rect">
            <a:avLst/>
          </a:prstGeom>
        </p:spPr>
      </p:pic>
      <p:pic>
        <p:nvPicPr>
          <p:cNvPr id="15" name="Picture 4" descr="Single Line Marker Stroke Wax Crayon Stock Illustration 453703840 |  Shutterstock">
            <a:extLst>
              <a:ext uri="{FF2B5EF4-FFF2-40B4-BE49-F238E27FC236}">
                <a16:creationId xmlns:a16="http://schemas.microsoft.com/office/drawing/2014/main" id="{7248C5D0-0C65-1F0C-31EC-B2A6DD892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14" b="77500" l="7530" r="91030">
                        <a14:foregroundMark x1="7641" y1="51429" x2="7641" y2="51429"/>
                        <a14:foregroundMark x1="91030" y1="50357" x2="91030" y2="50357"/>
                        <a14:foregroundMark x1="74086" y1="41429" x2="74086" y2="4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468"/>
          <a:stretch/>
        </p:blipFill>
        <p:spPr bwMode="auto">
          <a:xfrm rot="21138806">
            <a:off x="1706514" y="2438531"/>
            <a:ext cx="1735349" cy="23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Single Line Marker Stroke Wax Crayon Stock Illustration 453703840 |  Shutterstock">
            <a:extLst>
              <a:ext uri="{FF2B5EF4-FFF2-40B4-BE49-F238E27FC236}">
                <a16:creationId xmlns:a16="http://schemas.microsoft.com/office/drawing/2014/main" id="{66DEA763-FA98-3BD1-AABE-907C253B40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14" b="77500" l="7530" r="91030">
                        <a14:foregroundMark x1="7641" y1="51429" x2="7641" y2="51429"/>
                        <a14:foregroundMark x1="91030" y1="50357" x2="91030" y2="50357"/>
                        <a14:foregroundMark x1="74086" y1="41429" x2="74086" y2="4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468"/>
          <a:stretch/>
        </p:blipFill>
        <p:spPr bwMode="auto">
          <a:xfrm rot="21138806">
            <a:off x="2313707" y="3613247"/>
            <a:ext cx="1735349" cy="23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74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6C512-97EC-89DD-DD57-38CC2C786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B262737-32BC-0E73-2FF2-D5CF4D8CF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19" name="Botón de acción: ir hacia delante o siguiente 1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B70843D-841B-368A-4725-770AE2A3E410}"/>
              </a:ext>
            </a:extLst>
          </p:cNvPr>
          <p:cNvSpPr/>
          <p:nvPr/>
        </p:nvSpPr>
        <p:spPr>
          <a:xfrm>
            <a:off x="3784095" y="5522270"/>
            <a:ext cx="437321" cy="248415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b="1"/>
          </a:p>
        </p:txBody>
      </p:sp>
      <p:graphicFrame>
        <p:nvGraphicFramePr>
          <p:cNvPr id="5" name="Tabla 3">
            <a:extLst>
              <a:ext uri="{FF2B5EF4-FFF2-40B4-BE49-F238E27FC236}">
                <a16:creationId xmlns:a16="http://schemas.microsoft.com/office/drawing/2014/main" id="{7582FC96-EE35-FC5A-B8C2-54D3F1E7C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301787"/>
              </p:ext>
            </p:extLst>
          </p:nvPr>
        </p:nvGraphicFramePr>
        <p:xfrm>
          <a:off x="592666" y="1430044"/>
          <a:ext cx="11248054" cy="2416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4027">
                  <a:extLst>
                    <a:ext uri="{9D8B030D-6E8A-4147-A177-3AD203B41FA5}">
                      <a16:colId xmlns:a16="http://schemas.microsoft.com/office/drawing/2014/main" val="911821596"/>
                    </a:ext>
                  </a:extLst>
                </a:gridCol>
                <a:gridCol w="5624027">
                  <a:extLst>
                    <a:ext uri="{9D8B030D-6E8A-4147-A177-3AD203B41FA5}">
                      <a16:colId xmlns:a16="http://schemas.microsoft.com/office/drawing/2014/main" val="3578637933"/>
                    </a:ext>
                  </a:extLst>
                </a:gridCol>
              </a:tblGrid>
              <a:tr h="497419"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DEL CONDOMINIO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JUNTA DE VECINOS Y ORG.FUNCIONALES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422006"/>
                  </a:ext>
                </a:extLst>
              </a:tr>
              <a:tr h="1243547">
                <a:tc>
                  <a:txBody>
                    <a:bodyPr/>
                    <a:lstStyle/>
                    <a:p>
                      <a:r>
                        <a:rPr lang="es-CL" b="1" dirty="0"/>
                        <a:t>La administración corresponde al Comité de Administración</a:t>
                      </a:r>
                      <a:r>
                        <a:rPr lang="es-CL" b="0" dirty="0"/>
                        <a:t>. La Ley sólo distingue el cargo de Presidente.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b="0" dirty="0"/>
                        <a:t>La conducción de la organización corresponde a una directiva. La Ley distingue claramente los roles de presidente, secretario, tesorero y directores.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315346"/>
                  </a:ext>
                </a:extLst>
              </a:tr>
              <a:tr h="675067">
                <a:tc>
                  <a:txBody>
                    <a:bodyPr/>
                    <a:lstStyle/>
                    <a:p>
                      <a:r>
                        <a:rPr lang="es-CL" b="0" dirty="0"/>
                        <a:t>No deja de existir mientras existan bienes individuales y bienes comunes.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b="0" dirty="0"/>
                        <a:t>Se extingue cuando cumple su objetivo.</a:t>
                      </a:r>
                      <a:endParaRPr lang="es-CL" b="0" i="0" dirty="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173101"/>
                  </a:ext>
                </a:extLst>
              </a:tr>
            </a:tbl>
          </a:graphicData>
        </a:graphic>
      </p:graphicFrame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8AA7D2D7-D01E-5F41-65AF-EE5BAFD248EF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¿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Comité de administración v/s Comité de vivienda?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C2B4A25-6730-AA1C-A077-71A794232FE5}"/>
              </a:ext>
            </a:extLst>
          </p:cNvPr>
          <p:cNvSpPr/>
          <p:nvPr/>
        </p:nvSpPr>
        <p:spPr>
          <a:xfrm>
            <a:off x="1646916" y="4350308"/>
            <a:ext cx="9139554" cy="1658434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algn="ctr"/>
            <a:r>
              <a:rPr lang="es-CL" sz="2000" dirty="0">
                <a:solidFill>
                  <a:schemeClr val="bg1"/>
                </a:solidFill>
              </a:rPr>
              <a:t>Cuando existe un proyecto habitacional colectivo </a:t>
            </a:r>
            <a:r>
              <a:rPr lang="es-CL" sz="2000" b="1" dirty="0">
                <a:solidFill>
                  <a:schemeClr val="bg1"/>
                </a:solidFill>
              </a:rPr>
              <a:t>la comunidad </a:t>
            </a:r>
            <a:r>
              <a:rPr lang="es-CL" sz="2000" dirty="0">
                <a:solidFill>
                  <a:schemeClr val="bg1"/>
                </a:solidFill>
              </a:rPr>
              <a:t>que lo integra </a:t>
            </a:r>
            <a:r>
              <a:rPr lang="es-CL" sz="2000" b="1" dirty="0">
                <a:solidFill>
                  <a:schemeClr val="bg1"/>
                </a:solidFill>
              </a:rPr>
              <a:t>debe prepararse para transitar </a:t>
            </a:r>
            <a:r>
              <a:rPr lang="es-CL" sz="2000" dirty="0">
                <a:solidFill>
                  <a:schemeClr val="bg1"/>
                </a:solidFill>
              </a:rPr>
              <a:t>desde un comité de vivienda (o símil), </a:t>
            </a:r>
            <a:r>
              <a:rPr lang="es-CL" sz="2000" b="1" dirty="0">
                <a:solidFill>
                  <a:schemeClr val="bg1"/>
                </a:solidFill>
              </a:rPr>
              <a:t>a la conformación de los órganos de la administración</a:t>
            </a:r>
            <a:r>
              <a:rPr lang="es-CL" sz="2000" dirty="0">
                <a:solidFill>
                  <a:schemeClr val="bg1"/>
                </a:solidFill>
              </a:rPr>
              <a:t> del condominio, es decir, elegir un </a:t>
            </a:r>
            <a:r>
              <a:rPr lang="es-CL" sz="2000" b="1" dirty="0">
                <a:solidFill>
                  <a:schemeClr val="bg1"/>
                </a:solidFill>
              </a:rPr>
              <a:t>comité de administración</a:t>
            </a:r>
            <a:r>
              <a:rPr lang="es-CL" sz="2000" dirty="0">
                <a:solidFill>
                  <a:schemeClr val="bg1"/>
                </a:solidFill>
              </a:rPr>
              <a:t> y funcionar como </a:t>
            </a:r>
            <a:r>
              <a:rPr lang="es-CL" sz="2000" b="1" dirty="0">
                <a:solidFill>
                  <a:schemeClr val="bg1"/>
                </a:solidFill>
              </a:rPr>
              <a:t>asamblea de copropietarios</a:t>
            </a:r>
            <a:r>
              <a:rPr lang="es-CL" sz="2000" dirty="0">
                <a:solidFill>
                  <a:schemeClr val="bg1"/>
                </a:solidFill>
              </a:rPr>
              <a:t>.  </a:t>
            </a:r>
          </a:p>
        </p:txBody>
      </p:sp>
      <p:pic>
        <p:nvPicPr>
          <p:cNvPr id="4" name="Gráfico 3" descr="Warning con relleno sólido">
            <a:extLst>
              <a:ext uri="{FF2B5EF4-FFF2-40B4-BE49-F238E27FC236}">
                <a16:creationId xmlns:a16="http://schemas.microsoft.com/office/drawing/2014/main" id="{25BA364F-1351-BD8E-0EA6-DCAE0D113E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1130" y="4265125"/>
            <a:ext cx="914400" cy="914400"/>
          </a:xfrm>
          <a:prstGeom prst="rect">
            <a:avLst/>
          </a:prstGeom>
        </p:spPr>
      </p:pic>
      <p:pic>
        <p:nvPicPr>
          <p:cNvPr id="6" name="Gráfico 5" descr="Meeting con relleno sólido">
            <a:extLst>
              <a:ext uri="{FF2B5EF4-FFF2-40B4-BE49-F238E27FC236}">
                <a16:creationId xmlns:a16="http://schemas.microsoft.com/office/drawing/2014/main" id="{9C78F1F4-1AD9-9BA6-871B-4D68830967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850" y="5020997"/>
            <a:ext cx="1250959" cy="12509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F8CACE-C981-183A-EA9E-DEE05EA99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80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5">
            <a:extLst>
              <a:ext uri="{FF2B5EF4-FFF2-40B4-BE49-F238E27FC236}">
                <a16:creationId xmlns:a16="http://schemas.microsoft.com/office/drawing/2014/main" id="{C26C06A4-6F44-4474-CBE9-BB81430B7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147650"/>
              </p:ext>
            </p:extLst>
          </p:nvPr>
        </p:nvGraphicFramePr>
        <p:xfrm>
          <a:off x="1171730" y="2484003"/>
          <a:ext cx="9848538" cy="362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096">
                  <a:extLst>
                    <a:ext uri="{9D8B030D-6E8A-4147-A177-3AD203B41FA5}">
                      <a16:colId xmlns:a16="http://schemas.microsoft.com/office/drawing/2014/main" val="2609497696"/>
                    </a:ext>
                  </a:extLst>
                </a:gridCol>
                <a:gridCol w="3230221">
                  <a:extLst>
                    <a:ext uri="{9D8B030D-6E8A-4147-A177-3AD203B41FA5}">
                      <a16:colId xmlns:a16="http://schemas.microsoft.com/office/drawing/2014/main" val="3654388730"/>
                    </a:ext>
                  </a:extLst>
                </a:gridCol>
                <a:gridCol w="3230221">
                  <a:extLst>
                    <a:ext uri="{9D8B030D-6E8A-4147-A177-3AD203B41FA5}">
                      <a16:colId xmlns:a16="http://schemas.microsoft.com/office/drawing/2014/main" val="4042744592"/>
                    </a:ext>
                  </a:extLst>
                </a:gridCol>
              </a:tblGrid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TIPO DE SESIÓN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QUÓRUM MÍNIMO </a:t>
                      </a:r>
                    </a:p>
                    <a:p>
                      <a:pPr algn="ctr"/>
                      <a:r>
                        <a:rPr lang="es-CL" sz="2000" b="1" dirty="0"/>
                        <a:t>PARA SESIONAR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b="1"/>
                        <a:t>QUÓRUM PARA TOMAR ACUERDOS</a:t>
                      </a:r>
                      <a:endParaRPr lang="es-CL" sz="2000" b="1" i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319150"/>
                  </a:ext>
                </a:extLst>
              </a:tr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400" b="1" dirty="0"/>
                        <a:t>ORDINARIA</a:t>
                      </a:r>
                      <a:endParaRPr lang="es-CL" sz="24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33% DE LOS DERECHOS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MAYORÍA ABSOLUTA (50% + 1) DE LOS QUE ASISTEN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2110419"/>
                  </a:ext>
                </a:extLst>
              </a:tr>
              <a:tr h="1027440">
                <a:tc>
                  <a:txBody>
                    <a:bodyPr/>
                    <a:lstStyle/>
                    <a:p>
                      <a:pPr algn="ctr"/>
                      <a:r>
                        <a:rPr lang="es-CL" sz="2400" b="1" dirty="0"/>
                        <a:t>EXTRAORDINARIA DE MAYORÍA ABSOLUTA</a:t>
                      </a:r>
                    </a:p>
                    <a:p>
                      <a:pPr algn="ctr"/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1" dirty="0"/>
                        <a:t>MAYORÍA ABSOLUTA (50% + 1) DE LOS DERECHOS</a:t>
                      </a:r>
                    </a:p>
                    <a:p>
                      <a:pPr algn="ctr"/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1" dirty="0"/>
                        <a:t>MAYORÍA ABSOLUTA (50% + 1) DE LOS DERECHOS</a:t>
                      </a:r>
                    </a:p>
                    <a:p>
                      <a:pPr algn="ctr"/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3433297"/>
                  </a:ext>
                </a:extLst>
              </a:tr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400" b="1"/>
                        <a:t>EXTRAORDINARIA DE MAYORÍA REFORZADA</a:t>
                      </a:r>
                      <a:endParaRPr lang="es-CL" sz="2400" b="1" i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/>
                        <a:t>66% DE LOS DERECHOS</a:t>
                      </a:r>
                      <a:endParaRPr lang="es-CL" b="1" i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66% DE LOS DERECHOS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7243879"/>
                  </a:ext>
                </a:extLst>
              </a:tr>
            </a:tbl>
          </a:graphicData>
        </a:graphic>
      </p:graphicFrame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ECFB0C39-4B39-9FBA-2EAE-2F4E05FD4961}"/>
              </a:ext>
            </a:extLst>
          </p:cNvPr>
          <p:cNvSpPr txBox="1">
            <a:spLocks/>
          </p:cNvSpPr>
          <p:nvPr/>
        </p:nvSpPr>
        <p:spPr>
          <a:xfrm>
            <a:off x="918306" y="628524"/>
            <a:ext cx="10301131" cy="871091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 dirty="0">
                <a:solidFill>
                  <a:schemeClr val="bg1"/>
                </a:solidFill>
                <a:latin typeface="Aptos"/>
                <a:cs typeface="Arial" panose="020B0604020202020204" pitchFamily="34" charset="0"/>
              </a:rPr>
              <a:t>¿Cuáles son los Quórums para tomar acuerdos legítimos en condominios?</a:t>
            </a: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30D0E81-A518-F862-46F6-016C4FD3BD0A}"/>
              </a:ext>
            </a:extLst>
          </p:cNvPr>
          <p:cNvSpPr txBox="1"/>
          <p:nvPr/>
        </p:nvSpPr>
        <p:spPr>
          <a:xfrm>
            <a:off x="608353" y="1608118"/>
            <a:ext cx="10975291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CL" sz="2000" b="1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Las sesiones presenciales, virtuales o mixtas y las consultas escritas deben cumplir los quórums establecidos por la Ley:</a:t>
            </a:r>
            <a:endParaRPr lang="es-CL" sz="2000" b="1" dirty="0">
              <a:solidFill>
                <a:srgbClr val="002060"/>
              </a:solidFill>
              <a:effectLst/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</a:pPr>
            <a:endParaRPr lang="es-CL" sz="2000" dirty="0">
              <a:solidFill>
                <a:srgbClr val="002060"/>
              </a:solidFill>
              <a:effectLst/>
              <a:latin typeface="Apto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18F70A-1F3C-A03D-39FE-71909B625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10B0410-9B42-A5F4-79C2-9E7189784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67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08845" y="142582"/>
            <a:ext cx="2085594" cy="82807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9818" y="3291840"/>
            <a:ext cx="7222490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"/>
              </a:spcBef>
            </a:pPr>
            <a:endParaRPr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354965" algn="l"/>
              </a:tabLst>
            </a:pPr>
            <a:r>
              <a:rPr sz="2000" b="1" spc="-35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Reglamento</a:t>
            </a:r>
            <a:r>
              <a:rPr sz="2000" b="1" spc="-17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de</a:t>
            </a:r>
            <a:r>
              <a:rPr sz="2000" b="1" spc="-17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copropiedad</a:t>
            </a:r>
            <a:endParaRPr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469900" indent="-457200">
              <a:buFont typeface="+mj-lt"/>
              <a:buAutoNum type="arabicPeriod"/>
              <a:tabLst>
                <a:tab pos="354965" algn="l"/>
              </a:tabLst>
            </a:pPr>
            <a:r>
              <a:rPr lang="es-CL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Normas</a:t>
            </a:r>
            <a:r>
              <a:rPr lang="es-CL" sz="2000" b="1" spc="-15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s-CL" sz="2000" b="1" spc="-2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de</a:t>
            </a:r>
            <a:r>
              <a:rPr lang="es-CL" sz="2000" b="1" spc="-13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s-CL" sz="2000" b="1" spc="6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uso</a:t>
            </a:r>
            <a:r>
              <a:rPr lang="es-CL" sz="2000" b="1" spc="-14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s-CL" sz="2000" b="1" spc="-9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y</a:t>
            </a:r>
            <a:r>
              <a:rPr lang="es-CL" sz="2000" b="1" spc="-14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s-CL"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administración</a:t>
            </a:r>
            <a:endParaRPr lang="es-CL"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354965" algn="l"/>
              </a:tabLst>
            </a:pPr>
            <a:r>
              <a:rPr sz="2000" b="1" spc="-5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Libro</a:t>
            </a:r>
            <a:r>
              <a:rPr sz="2000" b="1" spc="-18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de</a:t>
            </a:r>
            <a:r>
              <a:rPr sz="2000" b="1" spc="-17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Actas</a:t>
            </a:r>
            <a:endParaRPr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354965" algn="l"/>
              </a:tabLst>
            </a:pPr>
            <a:r>
              <a:rPr sz="2000" b="1" spc="-5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Libro</a:t>
            </a:r>
            <a:r>
              <a:rPr sz="2000" b="1" spc="-18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de</a:t>
            </a:r>
            <a:r>
              <a:rPr sz="2000" b="1" spc="-17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Novedades</a:t>
            </a:r>
            <a:endParaRPr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354965" algn="l"/>
              </a:tabLst>
            </a:pPr>
            <a:r>
              <a:rPr sz="2000" b="1" spc="-35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Registro</a:t>
            </a:r>
            <a:r>
              <a:rPr sz="2000" b="1" spc="-14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de</a:t>
            </a:r>
            <a:r>
              <a:rPr sz="2000" b="1" spc="-16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3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Copropietarios,</a:t>
            </a:r>
            <a:r>
              <a:rPr sz="2000" b="1" spc="-17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4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Arrendatarios</a:t>
            </a:r>
            <a:r>
              <a:rPr sz="2000" b="1" spc="-17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9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y</a:t>
            </a:r>
            <a:r>
              <a:rPr sz="2000" b="1" spc="-15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demás</a:t>
            </a:r>
            <a:endParaRPr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Ocupantes,</a:t>
            </a:r>
            <a:r>
              <a:rPr sz="2000" b="1" spc="-19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9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y</a:t>
            </a:r>
            <a:r>
              <a:rPr sz="2000" b="1" spc="-175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otros.</a:t>
            </a:r>
            <a:endParaRPr sz="2000" b="1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70848" y="1716577"/>
            <a:ext cx="2659506" cy="2901143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3CF41D6-4B44-6CA7-CFC9-CF06B5810F9C}"/>
              </a:ext>
            </a:extLst>
          </p:cNvPr>
          <p:cNvSpPr/>
          <p:nvPr/>
        </p:nvSpPr>
        <p:spPr>
          <a:xfrm>
            <a:off x="461646" y="1524000"/>
            <a:ext cx="7772400" cy="1658434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algn="ctr"/>
            <a:r>
              <a:rPr lang="es-CL" sz="2000" dirty="0">
                <a:solidFill>
                  <a:schemeClr val="bg1"/>
                </a:solidFill>
              </a:rPr>
              <a:t>Son documentos en que constan actuaciones o decisiones de los órganos de la administración relacionados con normativas, adopción de acuerdos, constancias, gestiones y otras situaciones relevantes del condominio.</a:t>
            </a:r>
          </a:p>
          <a:p>
            <a:pPr algn="ctr"/>
            <a:endParaRPr lang="es-CL" dirty="0"/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78C24812-D447-4888-E61F-9CAD1E3F6D05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Instrumentos de administración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74380E7-DE05-B2F2-7B06-230F2D464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ABAFB703-1433-4E59-B1D0-00740D8DE30C}"/>
              </a:ext>
            </a:extLst>
          </p:cNvPr>
          <p:cNvSpPr txBox="1">
            <a:spLocks/>
          </p:cNvSpPr>
          <p:nvPr/>
        </p:nvSpPr>
        <p:spPr>
          <a:xfrm>
            <a:off x="460627" y="692333"/>
            <a:ext cx="5635373" cy="4691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>
                <a:ln>
                  <a:noFill/>
                </a:ln>
                <a:solidFill>
                  <a:srgbClr val="284A7C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Derechos de las y los copropietarios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7C47EDB-D74B-465B-BF56-6BBAE38683D6}"/>
              </a:ext>
            </a:extLst>
          </p:cNvPr>
          <p:cNvSpPr txBox="1"/>
          <p:nvPr/>
        </p:nvSpPr>
        <p:spPr>
          <a:xfrm>
            <a:off x="1520325" y="1969692"/>
            <a:ext cx="4114931" cy="9682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>
                <a:solidFill>
                  <a:srgbClr val="002060"/>
                </a:solidFill>
              </a:rPr>
              <a:t>Hacer uso de sus bienes exclusivos (vivienda) sin ser perturbado o puesto en peligro su seguridad.</a:t>
            </a:r>
          </a:p>
        </p:txBody>
      </p:sp>
      <p:pic>
        <p:nvPicPr>
          <p:cNvPr id="7" name="Gráfico 6" descr="Inicio1 con relleno sólido">
            <a:extLst>
              <a:ext uri="{FF2B5EF4-FFF2-40B4-BE49-F238E27FC236}">
                <a16:creationId xmlns:a16="http://schemas.microsoft.com/office/drawing/2014/main" id="{868E56FC-0992-ECA2-0D1F-B09B155484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306" y="2045330"/>
            <a:ext cx="914400" cy="9144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78554E0-7E46-24FC-E816-9C655F0FDBD1}"/>
              </a:ext>
            </a:extLst>
          </p:cNvPr>
          <p:cNvSpPr txBox="1"/>
          <p:nvPr/>
        </p:nvSpPr>
        <p:spPr>
          <a:xfrm>
            <a:off x="1520325" y="3443511"/>
            <a:ext cx="4359480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800">
                <a:solidFill>
                  <a:srgbClr val="002060"/>
                </a:solidFill>
              </a:rPr>
              <a:t>Hacer uso de los bienes comunes en la forma que establezca el reglamento de copropiedad y las normas de administración del condominio.</a:t>
            </a:r>
          </a:p>
        </p:txBody>
      </p:sp>
      <p:pic>
        <p:nvPicPr>
          <p:cNvPr id="19" name="Gráfico 18" descr="Grupo de hombres con relleno sólido">
            <a:extLst>
              <a:ext uri="{FF2B5EF4-FFF2-40B4-BE49-F238E27FC236}">
                <a16:creationId xmlns:a16="http://schemas.microsoft.com/office/drawing/2014/main" id="{213DA9F0-88B2-E0EA-B33A-3AE51DDD91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3571" y="2045330"/>
            <a:ext cx="914400" cy="914400"/>
          </a:xfrm>
          <a:prstGeom prst="rect">
            <a:avLst/>
          </a:prstGeom>
        </p:spPr>
      </p:pic>
      <p:pic>
        <p:nvPicPr>
          <p:cNvPr id="22" name="Gráfico 21" descr="Viral contorno">
            <a:extLst>
              <a:ext uri="{FF2B5EF4-FFF2-40B4-BE49-F238E27FC236}">
                <a16:creationId xmlns:a16="http://schemas.microsoft.com/office/drawing/2014/main" id="{7725F532-81B2-48CE-3C43-CB0E49D0A5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306" y="3618632"/>
            <a:ext cx="914400" cy="914400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80CF51A3-9D78-1EC0-695F-09356D74FAC8}"/>
              </a:ext>
            </a:extLst>
          </p:cNvPr>
          <p:cNvSpPr txBox="1"/>
          <p:nvPr/>
        </p:nvSpPr>
        <p:spPr>
          <a:xfrm>
            <a:off x="1520325" y="5213694"/>
            <a:ext cx="4575675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>
                <a:solidFill>
                  <a:srgbClr val="002060"/>
                </a:solidFill>
              </a:rPr>
              <a:t>Votar en las decisiones de la asamblea si se encuentra al día con sus obligaciones económicas</a:t>
            </a:r>
            <a:r>
              <a:rPr lang="es-CL">
                <a:solidFill>
                  <a:srgbClr val="002060"/>
                </a:solidFill>
              </a:rPr>
              <a:t>.</a:t>
            </a:r>
            <a:endParaRPr lang="es-CL"/>
          </a:p>
        </p:txBody>
      </p:sp>
      <p:pic>
        <p:nvPicPr>
          <p:cNvPr id="27" name="Gráfico 26" descr="Reseña de cliente con relleno sólido">
            <a:extLst>
              <a:ext uri="{FF2B5EF4-FFF2-40B4-BE49-F238E27FC236}">
                <a16:creationId xmlns:a16="http://schemas.microsoft.com/office/drawing/2014/main" id="{6EEA5A94-F5C5-45CA-A09D-753859AA26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6306" y="5191934"/>
            <a:ext cx="914400" cy="914400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871A89B8-D3DC-FCEA-B96F-F9F0EFA10745}"/>
              </a:ext>
            </a:extLst>
          </p:cNvPr>
          <p:cNvSpPr txBox="1"/>
          <p:nvPr/>
        </p:nvSpPr>
        <p:spPr>
          <a:xfrm>
            <a:off x="7814929" y="1969692"/>
            <a:ext cx="3923415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800">
                <a:solidFill>
                  <a:srgbClr val="002060"/>
                </a:solidFill>
              </a:rPr>
              <a:t>Ser elegido miembro del comité de administración, si se encuentra al día con sus obligaciones económicas.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B7C3690-323B-584A-2027-651B246B8912}"/>
              </a:ext>
            </a:extLst>
          </p:cNvPr>
          <p:cNvSpPr txBox="1"/>
          <p:nvPr/>
        </p:nvSpPr>
        <p:spPr>
          <a:xfrm>
            <a:off x="7814929" y="3444949"/>
            <a:ext cx="3923415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1800">
                <a:solidFill>
                  <a:srgbClr val="002060"/>
                </a:solidFill>
              </a:rPr>
              <a:t>Vivir en su vivienda de forma tranquila y segura.</a:t>
            </a:r>
          </a:p>
        </p:txBody>
      </p:sp>
      <p:pic>
        <p:nvPicPr>
          <p:cNvPr id="33" name="Gráfico 32" descr="Fotos polaroid contorno">
            <a:extLst>
              <a:ext uri="{FF2B5EF4-FFF2-40B4-BE49-F238E27FC236}">
                <a16:creationId xmlns:a16="http://schemas.microsoft.com/office/drawing/2014/main" id="{F8433EA9-90F4-903E-CE9A-0194509E2A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3571" y="3443511"/>
            <a:ext cx="914400" cy="91440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CBFB8829-D4D8-49FD-5520-561B61DD1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0175" y="169811"/>
            <a:ext cx="2412563" cy="593032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6147EDD-2C2B-519B-A359-FE1C0E778E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A8D2EC4-BB2E-206D-E94E-3F789D4B8F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74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BFE52-F26E-E212-36C8-CAF12B3B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474FFCE6-9291-348F-F073-C30C38DC7387}"/>
              </a:ext>
            </a:extLst>
          </p:cNvPr>
          <p:cNvSpPr txBox="1">
            <a:spLocks/>
          </p:cNvSpPr>
          <p:nvPr/>
        </p:nvSpPr>
        <p:spPr>
          <a:xfrm>
            <a:off x="5819437" y="617905"/>
            <a:ext cx="5635373" cy="4691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>
                <a:ln>
                  <a:noFill/>
                </a:ln>
                <a:solidFill>
                  <a:srgbClr val="284A7C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Deberes de las y los copropietarios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DF35B72-B720-F04E-2186-FF9C3A234783}"/>
              </a:ext>
            </a:extLst>
          </p:cNvPr>
          <p:cNvSpPr txBox="1"/>
          <p:nvPr/>
        </p:nvSpPr>
        <p:spPr>
          <a:xfrm>
            <a:off x="3187109" y="4832759"/>
            <a:ext cx="5986262" cy="7363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2000">
                <a:solidFill>
                  <a:srgbClr val="002060"/>
                </a:solidFill>
              </a:rPr>
              <a:t>Pagar las obligaciones económicas en la fecha acordada.</a:t>
            </a:r>
          </a:p>
        </p:txBody>
      </p:sp>
      <p:pic>
        <p:nvPicPr>
          <p:cNvPr id="2" name="Gráfico 1" descr="Reseña de cliente con relleno sólido">
            <a:extLst>
              <a:ext uri="{FF2B5EF4-FFF2-40B4-BE49-F238E27FC236}">
                <a16:creationId xmlns:a16="http://schemas.microsoft.com/office/drawing/2014/main" id="{D0F24218-EE51-A6BD-5490-E6F2BC4F82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98791" y="3261323"/>
            <a:ext cx="914400" cy="914400"/>
          </a:xfrm>
          <a:prstGeom prst="rect">
            <a:avLst/>
          </a:prstGeom>
        </p:spPr>
      </p:pic>
      <p:pic>
        <p:nvPicPr>
          <p:cNvPr id="4" name="Gráfico 3" descr="Advertencia con relleno sólido">
            <a:extLst>
              <a:ext uri="{FF2B5EF4-FFF2-40B4-BE49-F238E27FC236}">
                <a16:creationId xmlns:a16="http://schemas.microsoft.com/office/drawing/2014/main" id="{0AFC0DC3-19FA-1C87-A6E6-079B63D2B8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8791" y="1755726"/>
            <a:ext cx="914400" cy="914400"/>
          </a:xfrm>
          <a:prstGeom prst="rect">
            <a:avLst/>
          </a:prstGeom>
        </p:spPr>
      </p:pic>
      <p:pic>
        <p:nvPicPr>
          <p:cNvPr id="6" name="Gráfico 5" descr="Dinero contorno">
            <a:extLst>
              <a:ext uri="{FF2B5EF4-FFF2-40B4-BE49-F238E27FC236}">
                <a16:creationId xmlns:a16="http://schemas.microsoft.com/office/drawing/2014/main" id="{7483A20C-C41F-0832-4AF2-556C5D6764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8791" y="4766920"/>
            <a:ext cx="914400" cy="9144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020DC29-37E1-84C1-4170-49FE9FA21DBB}"/>
              </a:ext>
            </a:extLst>
          </p:cNvPr>
          <p:cNvSpPr txBox="1"/>
          <p:nvPr/>
        </p:nvSpPr>
        <p:spPr>
          <a:xfrm>
            <a:off x="3187109" y="1844749"/>
            <a:ext cx="7147737" cy="7363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  <a:defRPr/>
            </a:pPr>
            <a:r>
              <a:rPr lang="es-CL" sz="2000">
                <a:solidFill>
                  <a:srgbClr val="002060"/>
                </a:solidFill>
              </a:rPr>
              <a:t>No poner en riesgo el funcionamiento, la tranquilidad y la seguridad del condominio.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08C6535-6488-33BE-CFE8-A91FC9440580}"/>
              </a:ext>
            </a:extLst>
          </p:cNvPr>
          <p:cNvSpPr txBox="1"/>
          <p:nvPr/>
        </p:nvSpPr>
        <p:spPr>
          <a:xfrm>
            <a:off x="3187109" y="3338754"/>
            <a:ext cx="6097772" cy="7363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L" sz="2000">
                <a:solidFill>
                  <a:srgbClr val="002060"/>
                </a:solidFill>
              </a:rPr>
              <a:t>Participar en las sesiones o consultas de la asamblea de copropietarios.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3738F55-153F-847F-E2E5-C82BF42790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C5F7442-5DBA-522F-FD39-1C7AEAB7AA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58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4BB37-5B1E-1E0C-AD98-92948C5AF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D9F9A9F-7530-E874-00FC-33A792FED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652" y="1986614"/>
            <a:ext cx="1449515" cy="144951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5554914D-B8C6-8209-4474-D9967537F50E}"/>
              </a:ext>
            </a:extLst>
          </p:cNvPr>
          <p:cNvSpPr txBox="1"/>
          <p:nvPr/>
        </p:nvSpPr>
        <p:spPr>
          <a:xfrm>
            <a:off x="3187109" y="1329006"/>
            <a:ext cx="5986262" cy="7396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Gastos comunes para el buen funcionamiento y mantención del condominio.</a:t>
            </a:r>
          </a:p>
        </p:txBody>
      </p:sp>
      <p:pic>
        <p:nvPicPr>
          <p:cNvPr id="6" name="Gráfico 5" descr="Dinero contorno">
            <a:extLst>
              <a:ext uri="{FF2B5EF4-FFF2-40B4-BE49-F238E27FC236}">
                <a16:creationId xmlns:a16="http://schemas.microsoft.com/office/drawing/2014/main" id="{7973E724-4A89-173B-7704-AB42D0E7A5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8791" y="1263167"/>
            <a:ext cx="914400" cy="914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F59D78B-73E0-9740-A120-ECEB703D0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67E364-AE9B-9A0A-0FB6-E4D477E8F63A}"/>
              </a:ext>
            </a:extLst>
          </p:cNvPr>
          <p:cNvSpPr txBox="1">
            <a:spLocks/>
          </p:cNvSpPr>
          <p:nvPr/>
        </p:nvSpPr>
        <p:spPr>
          <a:xfrm>
            <a:off x="918306" y="628525"/>
            <a:ext cx="10301131" cy="469194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Arial" panose="020B0604020202020204" pitchFamily="34" charset="0"/>
              </a:rPr>
              <a:t>Obligaciones E</a:t>
            </a:r>
            <a:r>
              <a:rPr kumimoji="0" lang="es-CL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Arial" panose="020B0604020202020204" pitchFamily="34" charset="0"/>
              </a:rPr>
              <a:t>conómicas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9E7F3CB-6BE5-0453-A39E-0CE225C24E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29" y="3501359"/>
            <a:ext cx="1071562" cy="107156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CDBA33D-EB78-ED29-60A2-FED9F18DBD97}"/>
              </a:ext>
            </a:extLst>
          </p:cNvPr>
          <p:cNvSpPr txBox="1"/>
          <p:nvPr/>
        </p:nvSpPr>
        <p:spPr>
          <a:xfrm>
            <a:off x="3187109" y="3548846"/>
            <a:ext cx="5986262" cy="7396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Multas aplicadas por infracción al Reglamento de Copropiedad.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49351B-7A6D-A40C-1E43-31D1D3988C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6999" y="4568967"/>
            <a:ext cx="1071562" cy="107156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054045E-80A1-E5FC-58BB-FC9F173D9979}"/>
              </a:ext>
            </a:extLst>
          </p:cNvPr>
          <p:cNvSpPr txBox="1"/>
          <p:nvPr/>
        </p:nvSpPr>
        <p:spPr>
          <a:xfrm>
            <a:off x="3187109" y="4589020"/>
            <a:ext cx="5986262" cy="1727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 no pago de 3 o más cuotas de gastos comunes podrá sancionarse con el corte de suministro de luz o servicio de telecomunicaciones, el que deberá realizarse conforme al procedimiento establecido en el reglamento de la Ley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330F98A-94E3-7D85-AA6D-64FAF81F3292}"/>
              </a:ext>
            </a:extLst>
          </p:cNvPr>
          <p:cNvSpPr txBox="1"/>
          <p:nvPr/>
        </p:nvSpPr>
        <p:spPr>
          <a:xfrm>
            <a:off x="3095317" y="2416487"/>
            <a:ext cx="5986262" cy="7396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Fondo común de reserva y fondo operacional inicial.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B8175A-84EC-F099-32AD-BDA77BC9F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83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657CD-C3C1-762E-63D6-5E16B8D01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79B62F9A-E73F-15A2-7E91-718433946120}"/>
              </a:ext>
            </a:extLst>
          </p:cNvPr>
          <p:cNvSpPr txBox="1"/>
          <p:nvPr/>
        </p:nvSpPr>
        <p:spPr>
          <a:xfrm>
            <a:off x="2062397" y="1447878"/>
            <a:ext cx="9157040" cy="4691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Ordinarios</a:t>
            </a:r>
          </a:p>
          <a:p>
            <a:pPr marL="914400" marR="0" lvl="1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administración:  tales como los de reproducción de documentos y despacho, honorarios y remuneraciones de trabajadores, incluidas las cotizaciones previsionales.</a:t>
            </a:r>
          </a:p>
          <a:p>
            <a:pPr marL="914400" marR="0" lvl="1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es-C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mantención: tales como </a:t>
            </a: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mantención y certificación 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ascensores, sistema de impulsión de agua, revisiones y certificaciones periódicas de orden técnico, adquisición y reposición de luminarias, </a:t>
            </a: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mantención y aseo del condominio</a:t>
            </a: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mantención o reposición de equipos y elementos de emergencia y seguridad; primas de seguros, y otros análogos. </a:t>
            </a:r>
          </a:p>
          <a:p>
            <a:pPr marL="914400" marR="0" lvl="1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kumimoji="0" lang="es-C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reparación: los que demande el arreglo de desperfectos o deterioros de los bienes de dominio común o el reemplazo de artefactos, piezas o partes de éstos.</a:t>
            </a:r>
          </a:p>
        </p:txBody>
      </p:sp>
      <p:pic>
        <p:nvPicPr>
          <p:cNvPr id="6" name="Gráfico 5" descr="Dinero contorno">
            <a:extLst>
              <a:ext uri="{FF2B5EF4-FFF2-40B4-BE49-F238E27FC236}">
                <a16:creationId xmlns:a16="http://schemas.microsoft.com/office/drawing/2014/main" id="{61CDA975-E16F-6068-35E9-AD8715BC58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8306" y="1976399"/>
            <a:ext cx="914400" cy="914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67681F5-F89B-9C38-B7B5-41EBCE311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B6D8AD-A2F7-BAF1-9070-00BE0D6BF72C}"/>
              </a:ext>
            </a:extLst>
          </p:cNvPr>
          <p:cNvSpPr txBox="1">
            <a:spLocks/>
          </p:cNvSpPr>
          <p:nvPr/>
        </p:nvSpPr>
        <p:spPr>
          <a:xfrm>
            <a:off x="918306" y="628525"/>
            <a:ext cx="10301131" cy="469194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Arial" panose="020B0604020202020204" pitchFamily="34" charset="0"/>
              </a:rPr>
              <a:t>Gastos Comunes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EB33C0-951F-7910-EAC6-55447001D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72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BCC6F-2018-C451-B31F-0527D525B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ABD56A81-F650-4E4D-1BFC-BB77EF2AEFE3}"/>
              </a:ext>
            </a:extLst>
          </p:cNvPr>
          <p:cNvSpPr txBox="1"/>
          <p:nvPr/>
        </p:nvSpPr>
        <p:spPr>
          <a:xfrm>
            <a:off x="2062397" y="1447878"/>
            <a:ext cx="9157040" cy="30449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Ordinarios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4"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uso o consumo:  los correspondientes a los servicios colectivos de calefacción, agua potable, gas, energía eléctrica, teléfonos, telecomunicaciones u otros de similar naturaleza.</a:t>
            </a:r>
          </a:p>
          <a:p>
            <a:pPr marL="914400" marR="0" lvl="1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4"/>
              <a:tabLst/>
              <a:defRPr/>
            </a:pPr>
            <a:endParaRPr kumimoji="0" lang="es-C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Extraordinarios</a:t>
            </a:r>
          </a:p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Todo otro gasto adicional y distinto a los gastos comunes ordinarios y las sumas destinadas a nuevas obras comunes.</a:t>
            </a:r>
          </a:p>
          <a:p>
            <a:pPr marL="914400" marR="0" lvl="1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 startAt="4"/>
              <a:tabLst/>
              <a:defRPr/>
            </a:pPr>
            <a:endParaRPr kumimoji="0" lang="es-C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Gráfico 5" descr="Dinero contorno">
            <a:extLst>
              <a:ext uri="{FF2B5EF4-FFF2-40B4-BE49-F238E27FC236}">
                <a16:creationId xmlns:a16="http://schemas.microsoft.com/office/drawing/2014/main" id="{A435F7FD-0909-CB73-5F06-963CFCAD61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9799" y="1382039"/>
            <a:ext cx="914400" cy="914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C918AB5-BD21-8F59-803D-BD4142799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0BD222-A19F-A551-9543-E6B6126A293D}"/>
              </a:ext>
            </a:extLst>
          </p:cNvPr>
          <p:cNvSpPr txBox="1">
            <a:spLocks/>
          </p:cNvSpPr>
          <p:nvPr/>
        </p:nvSpPr>
        <p:spPr>
          <a:xfrm>
            <a:off x="918306" y="628525"/>
            <a:ext cx="10301131" cy="469194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Arial" panose="020B0604020202020204" pitchFamily="34" charset="0"/>
              </a:rPr>
              <a:t>Gastos Comunes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22F70F8-E833-7181-6BEE-B7BE5F63C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89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E6E5B-310E-05B1-9235-14F1EA28F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8FC459-8D72-EE2A-1B9B-B64986171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D3EB7A2C-2384-C0B4-7544-0F9451C992F1}"/>
              </a:ext>
            </a:extLst>
          </p:cNvPr>
          <p:cNvSpPr txBox="1">
            <a:spLocks/>
          </p:cNvSpPr>
          <p:nvPr/>
        </p:nvSpPr>
        <p:spPr>
          <a:xfrm>
            <a:off x="447675" y="473781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CL" sz="2800" dirty="0">
                <a:solidFill>
                  <a:schemeClr val="bg1"/>
                </a:solidFill>
                <a:latin typeface="Calibri" panose="020F0502020204030204"/>
                <a:cs typeface="Arial" panose="020B0604020202020204" pitchFamily="34" charset="0"/>
              </a:rPr>
              <a:t>¿Cómo se resuelven los conflictos en un condominio?</a:t>
            </a: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D92944A-DC57-DFEF-8FD0-2A7F91299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7561486"/>
              </p:ext>
            </p:extLst>
          </p:nvPr>
        </p:nvGraphicFramePr>
        <p:xfrm>
          <a:off x="573814" y="1283101"/>
          <a:ext cx="8949490" cy="472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2DB99100-B4E4-B8B1-E0A6-CC9F2AC0CF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96D443C-76DB-653E-8781-9D8DA325DC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2300" y="947489"/>
            <a:ext cx="1409700" cy="14097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BB239A-2DDC-FE5A-EE0A-410F2006967D}"/>
              </a:ext>
            </a:extLst>
          </p:cNvPr>
          <p:cNvSpPr txBox="1"/>
          <p:nvPr/>
        </p:nvSpPr>
        <p:spPr>
          <a:xfrm>
            <a:off x="9734040" y="2112264"/>
            <a:ext cx="1729736" cy="181588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¡Importante!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 SE-Condominios no tiene facultades para la resolución de conflictos</a:t>
            </a:r>
          </a:p>
        </p:txBody>
      </p:sp>
    </p:spTree>
    <p:extLst>
      <p:ext uri="{BB962C8B-B14F-4D97-AF65-F5344CB8AC3E}">
        <p14:creationId xmlns:p14="http://schemas.microsoft.com/office/powerpoint/2010/main" val="4341363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319E92-1335-4F66-FABB-0FC0AE1B0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901" y="1263280"/>
            <a:ext cx="645059" cy="219947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0CD6E90-BB62-6408-AC35-02369E6EB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757" y="3429000"/>
            <a:ext cx="1475788" cy="21004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92E376-7686-2FE1-ED5F-ED1B2D5EF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2892" y="3488929"/>
            <a:ext cx="2361382" cy="27839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A700484-D372-9596-77CF-F885117C6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262" y="3839166"/>
            <a:ext cx="533379" cy="7318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11C7B16-D74B-3C41-B18C-EE83549C2D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5136" y="2261648"/>
            <a:ext cx="1505330" cy="210046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BDA8AD-3534-A49F-26B0-DF493DBDCB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2031" y="1903516"/>
            <a:ext cx="1418691" cy="202013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9EEC6A-DDC4-059A-A15A-96A2A3DC75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8257" y="1305920"/>
            <a:ext cx="1887481" cy="350634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AAACD85-44F5-A39C-134C-82CB1C352903}"/>
              </a:ext>
            </a:extLst>
          </p:cNvPr>
          <p:cNvSpPr txBox="1"/>
          <p:nvPr/>
        </p:nvSpPr>
        <p:spPr>
          <a:xfrm>
            <a:off x="1031458" y="2060968"/>
            <a:ext cx="46177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¡GRACIAS!</a:t>
            </a:r>
          </a:p>
        </p:txBody>
      </p:sp>
      <p:pic>
        <p:nvPicPr>
          <p:cNvPr id="13" name="Picture 2" descr="Código QR&#10;&#10;Descripción generada automáticamente">
            <a:extLst>
              <a:ext uri="{FF2B5EF4-FFF2-40B4-BE49-F238E27FC236}">
                <a16:creationId xmlns:a16="http://schemas.microsoft.com/office/drawing/2014/main" id="{05F21E81-A512-4675-1AC7-FBABC7C714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4172" y="3667270"/>
            <a:ext cx="1794295" cy="1807483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6B039D90-2888-80FD-1E99-9E2DD4DC8CF3}"/>
              </a:ext>
            </a:extLst>
          </p:cNvPr>
          <p:cNvSpPr/>
          <p:nvPr/>
        </p:nvSpPr>
        <p:spPr>
          <a:xfrm>
            <a:off x="548579" y="6121812"/>
            <a:ext cx="2611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Abril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457DA7A-7AE6-97DE-1D4A-918FF26D67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1" y="466128"/>
            <a:ext cx="3428058" cy="148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2636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8301644-EF87-EF9C-CE62-A22E379BA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 l="54950" t="23499" r="-2548" b="-23499"/>
          <a:stretch/>
        </p:blipFill>
        <p:spPr bwMode="auto">
          <a:xfrm>
            <a:off x="7490329" y="1754749"/>
            <a:ext cx="3376945" cy="462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9 Rectángulo">
            <a:extLst>
              <a:ext uri="{FF2B5EF4-FFF2-40B4-BE49-F238E27FC236}">
                <a16:creationId xmlns:a16="http://schemas.microsoft.com/office/drawing/2014/main" id="{7B2573F3-0B23-1AD5-8800-98A9B3A25E5C}"/>
              </a:ext>
            </a:extLst>
          </p:cNvPr>
          <p:cNvSpPr/>
          <p:nvPr/>
        </p:nvSpPr>
        <p:spPr>
          <a:xfrm>
            <a:off x="7099953" y="1525387"/>
            <a:ext cx="3848938" cy="22772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Condominio Tipo B</a:t>
            </a:r>
          </a:p>
        </p:txBody>
      </p:sp>
      <p:sp>
        <p:nvSpPr>
          <p:cNvPr id="7" name="Forma libre 21">
            <a:extLst>
              <a:ext uri="{FF2B5EF4-FFF2-40B4-BE49-F238E27FC236}">
                <a16:creationId xmlns:a16="http://schemas.microsoft.com/office/drawing/2014/main" id="{7081DB74-45CB-F556-85D9-555D325BAB9D}"/>
              </a:ext>
            </a:extLst>
          </p:cNvPr>
          <p:cNvSpPr/>
          <p:nvPr/>
        </p:nvSpPr>
        <p:spPr>
          <a:xfrm>
            <a:off x="153472" y="168803"/>
            <a:ext cx="11885055" cy="6539151"/>
          </a:xfrm>
          <a:custGeom>
            <a:avLst/>
            <a:gdLst>
              <a:gd name="connsiteX0" fmla="*/ 309092 w 12541520"/>
              <a:gd name="connsiteY0" fmla="*/ 0 h 10160156"/>
              <a:gd name="connsiteX1" fmla="*/ 315533 w 12541520"/>
              <a:gd name="connsiteY1" fmla="*/ 0 h 10160156"/>
              <a:gd name="connsiteX2" fmla="*/ 12209171 w 12541520"/>
              <a:gd name="connsiteY2" fmla="*/ 0 h 10160156"/>
              <a:gd name="connsiteX3" fmla="*/ 12209171 w 12541520"/>
              <a:gd name="connsiteY3" fmla="*/ 1695 h 10160156"/>
              <a:gd name="connsiteX4" fmla="*/ 12225986 w 12541520"/>
              <a:gd name="connsiteY4" fmla="*/ 0 h 10160156"/>
              <a:gd name="connsiteX5" fmla="*/ 12541519 w 12541520"/>
              <a:gd name="connsiteY5" fmla="*/ 315533 h 10160156"/>
              <a:gd name="connsiteX6" fmla="*/ 12536975 w 12541520"/>
              <a:gd name="connsiteY6" fmla="*/ 360607 h 10160156"/>
              <a:gd name="connsiteX7" fmla="*/ 12541519 w 12541520"/>
              <a:gd name="connsiteY7" fmla="*/ 360607 h 10160156"/>
              <a:gd name="connsiteX8" fmla="*/ 12541519 w 12541520"/>
              <a:gd name="connsiteY8" fmla="*/ 9839458 h 10160156"/>
              <a:gd name="connsiteX9" fmla="*/ 12541064 w 12541520"/>
              <a:gd name="connsiteY9" fmla="*/ 9839458 h 10160156"/>
              <a:gd name="connsiteX10" fmla="*/ 12541520 w 12541520"/>
              <a:gd name="connsiteY10" fmla="*/ 9844623 h 10160156"/>
              <a:gd name="connsiteX11" fmla="*/ 12289578 w 12541520"/>
              <a:gd name="connsiteY11" fmla="*/ 10153745 h 10160156"/>
              <a:gd name="connsiteX12" fmla="*/ 12232428 w 12541520"/>
              <a:gd name="connsiteY12" fmla="*/ 10159507 h 10160156"/>
              <a:gd name="connsiteX13" fmla="*/ 12232428 w 12541520"/>
              <a:gd name="connsiteY13" fmla="*/ 10160156 h 10160156"/>
              <a:gd name="connsiteX14" fmla="*/ 12225987 w 12541520"/>
              <a:gd name="connsiteY14" fmla="*/ 10160156 h 10160156"/>
              <a:gd name="connsiteX15" fmla="*/ 332349 w 12541520"/>
              <a:gd name="connsiteY15" fmla="*/ 10160156 h 10160156"/>
              <a:gd name="connsiteX16" fmla="*/ 332349 w 12541520"/>
              <a:gd name="connsiteY16" fmla="*/ 10158461 h 10160156"/>
              <a:gd name="connsiteX17" fmla="*/ 315534 w 12541520"/>
              <a:gd name="connsiteY17" fmla="*/ 10160156 h 10160156"/>
              <a:gd name="connsiteX18" fmla="*/ 1 w 12541520"/>
              <a:gd name="connsiteY18" fmla="*/ 9844623 h 10160156"/>
              <a:gd name="connsiteX19" fmla="*/ 522 w 12541520"/>
              <a:gd name="connsiteY19" fmla="*/ 9839459 h 10160156"/>
              <a:gd name="connsiteX20" fmla="*/ 1 w 12541520"/>
              <a:gd name="connsiteY20" fmla="*/ 9839459 h 10160156"/>
              <a:gd name="connsiteX21" fmla="*/ 1 w 12541520"/>
              <a:gd name="connsiteY21" fmla="*/ 360609 h 10160156"/>
              <a:gd name="connsiteX22" fmla="*/ 3978 w 12541520"/>
              <a:gd name="connsiteY22" fmla="*/ 360609 h 10160156"/>
              <a:gd name="connsiteX23" fmla="*/ 0 w 12541520"/>
              <a:gd name="connsiteY23" fmla="*/ 315533 h 10160156"/>
              <a:gd name="connsiteX24" fmla="*/ 251942 w 12541520"/>
              <a:gd name="connsiteY24" fmla="*/ 6411 h 10160156"/>
              <a:gd name="connsiteX25" fmla="*/ 309092 w 12541520"/>
              <a:gd name="connsiteY25" fmla="*/ 649 h 1016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541520" h="10160156">
                <a:moveTo>
                  <a:pt x="309092" y="0"/>
                </a:moveTo>
                <a:lnTo>
                  <a:pt x="315533" y="0"/>
                </a:lnTo>
                <a:lnTo>
                  <a:pt x="12209171" y="0"/>
                </a:lnTo>
                <a:lnTo>
                  <a:pt x="12209171" y="1695"/>
                </a:lnTo>
                <a:lnTo>
                  <a:pt x="12225986" y="0"/>
                </a:lnTo>
                <a:cubicBezTo>
                  <a:pt x="12400250" y="0"/>
                  <a:pt x="12541519" y="141269"/>
                  <a:pt x="12541519" y="315533"/>
                </a:cubicBezTo>
                <a:lnTo>
                  <a:pt x="12536975" y="360607"/>
                </a:lnTo>
                <a:lnTo>
                  <a:pt x="12541519" y="360607"/>
                </a:lnTo>
                <a:lnTo>
                  <a:pt x="12541519" y="9839458"/>
                </a:lnTo>
                <a:lnTo>
                  <a:pt x="12541064" y="9839458"/>
                </a:lnTo>
                <a:lnTo>
                  <a:pt x="12541520" y="9844623"/>
                </a:lnTo>
                <a:cubicBezTo>
                  <a:pt x="12541520" y="9997104"/>
                  <a:pt x="12433360" y="10124323"/>
                  <a:pt x="12289578" y="10153745"/>
                </a:cubicBezTo>
                <a:lnTo>
                  <a:pt x="12232428" y="10159507"/>
                </a:lnTo>
                <a:lnTo>
                  <a:pt x="12232428" y="10160156"/>
                </a:lnTo>
                <a:lnTo>
                  <a:pt x="12225987" y="10160156"/>
                </a:lnTo>
                <a:lnTo>
                  <a:pt x="332349" y="10160156"/>
                </a:lnTo>
                <a:lnTo>
                  <a:pt x="332349" y="10158461"/>
                </a:lnTo>
                <a:lnTo>
                  <a:pt x="315534" y="10160156"/>
                </a:lnTo>
                <a:cubicBezTo>
                  <a:pt x="141270" y="10160156"/>
                  <a:pt x="1" y="10018887"/>
                  <a:pt x="1" y="9844623"/>
                </a:cubicBezTo>
                <a:lnTo>
                  <a:pt x="522" y="9839459"/>
                </a:lnTo>
                <a:lnTo>
                  <a:pt x="1" y="9839459"/>
                </a:lnTo>
                <a:lnTo>
                  <a:pt x="1" y="360609"/>
                </a:lnTo>
                <a:lnTo>
                  <a:pt x="3978" y="360609"/>
                </a:lnTo>
                <a:lnTo>
                  <a:pt x="0" y="315533"/>
                </a:lnTo>
                <a:cubicBezTo>
                  <a:pt x="0" y="163052"/>
                  <a:pt x="108160" y="35833"/>
                  <a:pt x="251942" y="6411"/>
                </a:cubicBezTo>
                <a:lnTo>
                  <a:pt x="309092" y="6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E2E779-09B2-7031-889E-9BEDC428E3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 l="1" t="16716" r="51937"/>
          <a:stretch/>
        </p:blipFill>
        <p:spPr bwMode="auto">
          <a:xfrm>
            <a:off x="2031755" y="1673612"/>
            <a:ext cx="3409857" cy="385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>
            <a:extLst>
              <a:ext uri="{FF2B5EF4-FFF2-40B4-BE49-F238E27FC236}">
                <a16:creationId xmlns:a16="http://schemas.microsoft.com/office/drawing/2014/main" id="{60FC9806-3E1F-26E9-ABE9-CD37026708F6}"/>
              </a:ext>
            </a:extLst>
          </p:cNvPr>
          <p:cNvSpPr/>
          <p:nvPr/>
        </p:nvSpPr>
        <p:spPr>
          <a:xfrm>
            <a:off x="1811813" y="1525388"/>
            <a:ext cx="3629799" cy="2277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Condominio Tipo A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01DE55FC-0102-D259-8882-1F588C7FC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53" y="199006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accent1">
                    <a:lumMod val="50000"/>
                  </a:schemeClr>
                </a:solidFill>
              </a:rPr>
              <a:t>Tipos de Condominios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978BE38-221E-55DF-3B97-188715571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7A63CFB7-CA57-F94F-FF5A-5FBF33371A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8701" y="6265434"/>
            <a:ext cx="7924905" cy="23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7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B6F4E1D-EDFE-179C-9269-7766EA1DC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-83328"/>
            <a:ext cx="12192000" cy="12284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Por qué los condominios se deben organizar?</a:t>
            </a:r>
            <a:endParaRPr lang="en-US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C9E0AD3-CA3A-E8BE-9247-4E1F78C2316A}"/>
              </a:ext>
            </a:extLst>
          </p:cNvPr>
          <p:cNvGraphicFramePr/>
          <p:nvPr/>
        </p:nvGraphicFramePr>
        <p:xfrm>
          <a:off x="614597" y="1145100"/>
          <a:ext cx="11047751" cy="5420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08554E6E-EC7A-FD94-F57E-BE558B5B9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681" y="6228259"/>
            <a:ext cx="1740319" cy="62974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D528377-BE67-3EFD-B11C-598DDDD926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91691" y="6552134"/>
            <a:ext cx="7924905" cy="23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80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32CA6A-2533-4944-9534-9A87A2EA6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E09A58A3-D0C3-D831-7255-6771C0E9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-83328"/>
            <a:ext cx="12192000" cy="12284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Por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qué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los condominios se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deben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organizar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E44FE1-0DFB-4432-B6F1-7BB65304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7C4AD9-61C7-4AB6-AAD1-C303A8BE3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685BF2-60B4-41A0-9B16-61CD8CC78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4B9126E-B366-45E7-A556-442F4D162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EB6BA6E-8873-4A6F-9AB0-395D23D7D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CuadroTexto 5">
            <a:extLst>
              <a:ext uri="{FF2B5EF4-FFF2-40B4-BE49-F238E27FC236}">
                <a16:creationId xmlns:a16="http://schemas.microsoft.com/office/drawing/2014/main" id="{FA06C1DE-53A1-74F3-F4F2-6914F7E4F8F4}"/>
              </a:ext>
            </a:extLst>
          </p:cNvPr>
          <p:cNvGraphicFramePr/>
          <p:nvPr/>
        </p:nvGraphicFramePr>
        <p:xfrm>
          <a:off x="211518" y="805910"/>
          <a:ext cx="8901485" cy="5614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1 Rectángulo">
            <a:extLst>
              <a:ext uri="{FF2B5EF4-FFF2-40B4-BE49-F238E27FC236}">
                <a16:creationId xmlns:a16="http://schemas.microsoft.com/office/drawing/2014/main" id="{EC3CBD91-1799-B684-349C-734B8137FCAC}"/>
              </a:ext>
            </a:extLst>
          </p:cNvPr>
          <p:cNvSpPr/>
          <p:nvPr/>
        </p:nvSpPr>
        <p:spPr>
          <a:xfrm>
            <a:off x="8400081" y="1642822"/>
            <a:ext cx="3580401" cy="3440622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Para el buen vivir en comunidad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A094EEFA-06CC-C940-8EA7-11ABD5FC92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91691" y="6552134"/>
            <a:ext cx="7924905" cy="23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0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C86F4EB8-D4EF-5A77-B6D3-C31EBA1B2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040" y="2997218"/>
            <a:ext cx="1887481" cy="350634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09CFA1C-FCD6-863A-B7F9-0184D0902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328" y="4801270"/>
            <a:ext cx="3517855" cy="1914167"/>
          </a:xfrm>
          <a:prstGeom prst="rect">
            <a:avLst/>
          </a:prstGeom>
        </p:spPr>
      </p:pic>
      <p:pic>
        <p:nvPicPr>
          <p:cNvPr id="17" name="Imagen 16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5BD46479-D5F1-AB01-D03B-51E132827F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30942C9B-57AE-1FF3-9C84-CBADFF7F3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430" y="7745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accent1">
                    <a:lumMod val="50000"/>
                  </a:schemeClr>
                </a:solidFill>
              </a:rPr>
              <a:t>Desafíos de la vida en Condominios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66394F-7B75-0A18-8CD1-A032D321A5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91F6E29B-D777-05C6-FB48-19D74773FF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98701" y="6265434"/>
            <a:ext cx="7924905" cy="238129"/>
          </a:xfrm>
          <a:prstGeom prst="rect">
            <a:avLst/>
          </a:prstGeom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84AC2E4-BD43-B931-135F-83F4328ACE7D}"/>
              </a:ext>
            </a:extLst>
          </p:cNvPr>
          <p:cNvGraphicFramePr/>
          <p:nvPr/>
        </p:nvGraphicFramePr>
        <p:xfrm>
          <a:off x="130611" y="1045267"/>
          <a:ext cx="11297959" cy="5220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8336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2 Rectángulo">
            <a:extLst>
              <a:ext uri="{FF2B5EF4-FFF2-40B4-BE49-F238E27FC236}">
                <a16:creationId xmlns:a16="http://schemas.microsoft.com/office/drawing/2014/main" id="{B1CE2E8D-AC2A-4EBE-7F74-7737C987AF82}"/>
              </a:ext>
            </a:extLst>
          </p:cNvPr>
          <p:cNvSpPr/>
          <p:nvPr/>
        </p:nvSpPr>
        <p:spPr>
          <a:xfrm>
            <a:off x="1076731" y="5532598"/>
            <a:ext cx="9814485" cy="80414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¡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/>
                <a:ea typeface="+mn-ea"/>
                <a:cs typeface="+mn-cs"/>
              </a:rPr>
              <a:t>ASÍ CONSTRUIMOS JUNTAS Y JUNTOS UN MEJOR BARRIO!</a:t>
            </a:r>
          </a:p>
        </p:txBody>
      </p:sp>
      <p:pic>
        <p:nvPicPr>
          <p:cNvPr id="15" name="Imagen 1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E6619432-5DF7-3FC7-EB6D-BC14D53E4E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A401CC90-5BA3-4B49-1534-2A89537AC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29" y="74976"/>
            <a:ext cx="11793381" cy="1325563"/>
          </a:xfrm>
        </p:spPr>
        <p:txBody>
          <a:bodyPr/>
          <a:lstStyle/>
          <a:p>
            <a:r>
              <a:rPr lang="es-CL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Algunas ideas para el buen vivir de la Comunidad 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F49AB25F-1EC5-FBE4-7075-CEDBCDB8133F}"/>
              </a:ext>
            </a:extLst>
          </p:cNvPr>
          <p:cNvGraphicFramePr/>
          <p:nvPr/>
        </p:nvGraphicFramePr>
        <p:xfrm>
          <a:off x="372681" y="1194372"/>
          <a:ext cx="11505476" cy="409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E98E3D21-8578-AA7F-0F51-5AE085444B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6228786"/>
            <a:ext cx="1738858" cy="6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754E1D5-1F69-A5E0-4CE2-A442D9A95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166" y="2049697"/>
            <a:ext cx="645059" cy="21994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2BD31F8-CBB2-09DF-E331-B6C1C3DAF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882" y="4516883"/>
            <a:ext cx="2090274" cy="4491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069073-29F7-0DDC-5F7A-36B4DE24D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368" y="3311878"/>
            <a:ext cx="1693278" cy="241001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76C4AF4-DA6A-539A-0938-4050A68C8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453" y="4674774"/>
            <a:ext cx="770487" cy="105718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1A42DE7-7A06-448B-E5D8-C2815C9C2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6080" y="590417"/>
            <a:ext cx="2360733" cy="438549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EF586-AEF2-F17C-D848-82AE964F6988}"/>
              </a:ext>
            </a:extLst>
          </p:cNvPr>
          <p:cNvSpPr txBox="1"/>
          <p:nvPr/>
        </p:nvSpPr>
        <p:spPr>
          <a:xfrm>
            <a:off x="834934" y="3197446"/>
            <a:ext cx="5637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s-CL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Nueva Ley de Copropiedad Inmobiliaria</a:t>
            </a:r>
            <a:br>
              <a:rPr kumimoji="0" lang="es-CL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</a:br>
            <a:endParaRPr lang="es-CL" dirty="0">
              <a:solidFill>
                <a:schemeClr val="accent1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921F725-E3C6-10EC-6224-A5EDFD0E552E}"/>
              </a:ext>
            </a:extLst>
          </p:cNvPr>
          <p:cNvSpPr/>
          <p:nvPr/>
        </p:nvSpPr>
        <p:spPr>
          <a:xfrm>
            <a:off x="1931990" y="2616697"/>
            <a:ext cx="3428059" cy="415665"/>
          </a:xfrm>
          <a:prstGeom prst="roundRect">
            <a:avLst/>
          </a:prstGeom>
          <a:solidFill>
            <a:srgbClr val="F0825D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/>
              <a:t>LEY N°21.442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FE2AB8-88D7-0CA6-1672-BF63EBE269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1" y="466128"/>
            <a:ext cx="3428058" cy="148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09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1737374"/>
            <a:ext cx="10515600" cy="177392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CL" sz="2400" b="1" dirty="0">
                <a:solidFill>
                  <a:srgbClr val="002060"/>
                </a:solidFill>
              </a:rPr>
              <a:t>Condominios: </a:t>
            </a:r>
            <a:r>
              <a:rPr lang="es-CL" sz="2400" dirty="0">
                <a:solidFill>
                  <a:srgbClr val="002060"/>
                </a:solidFill>
              </a:rPr>
              <a:t>Son las edificaciones y/o los terrenos acogidos al régimen de copropiedad inmobiliaria (art. 2 N°1). </a:t>
            </a:r>
          </a:p>
          <a:p>
            <a:pPr algn="just"/>
            <a:endParaRPr lang="es-CL" sz="2400" dirty="0">
              <a:solidFill>
                <a:srgbClr val="002060"/>
              </a:solidFill>
            </a:endParaRPr>
          </a:p>
          <a:p>
            <a:pPr algn="just"/>
            <a:r>
              <a:rPr lang="es-CL" sz="2400" b="1" dirty="0">
                <a:solidFill>
                  <a:srgbClr val="002060"/>
                </a:solidFill>
              </a:rPr>
              <a:t>Régimen de copropiedad: </a:t>
            </a:r>
            <a:r>
              <a:rPr lang="es-CL" sz="2400" dirty="0">
                <a:solidFill>
                  <a:srgbClr val="002060"/>
                </a:solidFill>
              </a:rPr>
              <a:t>Forma especial de dominio sobre un inmueble, que se caracteriza por la coexistencia de bienes de dominio exclusivo y bienes de dominio común (art. 1).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0497BC-7006-0D45-2DF2-4B004707C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22" y="0"/>
            <a:ext cx="2297289" cy="1698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0119B7-A7BF-D713-7E7B-66C86155AE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833"/>
          <a:stretch/>
        </p:blipFill>
        <p:spPr>
          <a:xfrm>
            <a:off x="2109941" y="3671481"/>
            <a:ext cx="2516923" cy="20177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3FFABE3-0743-6F58-326A-27056B1096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964" b="11658"/>
          <a:stretch/>
        </p:blipFill>
        <p:spPr>
          <a:xfrm>
            <a:off x="5681815" y="3665359"/>
            <a:ext cx="3963817" cy="2029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388DC14A-8C67-4DFD-F678-70A1A44C9FBD}"/>
              </a:ext>
            </a:extLst>
          </p:cNvPr>
          <p:cNvSpPr txBox="1">
            <a:spLocks/>
          </p:cNvSpPr>
          <p:nvPr/>
        </p:nvSpPr>
        <p:spPr>
          <a:xfrm>
            <a:off x="344573" y="505646"/>
            <a:ext cx="9454314" cy="505350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¿Qué es un condominio y qué es el régimen de copropiedad?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77AE4CB-8715-5C19-6C96-D23B5B345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863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F16431942A1414894D73227F3ADB58D" ma:contentTypeVersion="15" ma:contentTypeDescription="Crear nuevo documento." ma:contentTypeScope="" ma:versionID="65926c779dbeb5d9c82452f95549fdd1">
  <xsd:schema xmlns:xsd="http://www.w3.org/2001/XMLSchema" xmlns:xs="http://www.w3.org/2001/XMLSchema" xmlns:p="http://schemas.microsoft.com/office/2006/metadata/properties" xmlns:ns2="8f7c176b-558f-4671-ba30-b74ae9a6908a" xmlns:ns3="3988d773-f914-4f69-9ecf-f49000c1cedf" targetNamespace="http://schemas.microsoft.com/office/2006/metadata/properties" ma:root="true" ma:fieldsID="7469bcd3bc650edf5e4454a5504af9c4" ns2:_="" ns3:_="">
    <xsd:import namespace="8f7c176b-558f-4671-ba30-b74ae9a6908a"/>
    <xsd:import namespace="3988d773-f914-4f69-9ecf-f49000c1ce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7c176b-558f-4671-ba30-b74ae9a690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fe4473aa-7771-4c3c-9f7a-35330325c0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8d773-f914-4f69-9ecf-f49000c1ce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b19da0c-ba3e-4a39-ba38-2b8d728f282b}" ma:internalName="TaxCatchAll" ma:showField="CatchAllData" ma:web="3988d773-f914-4f69-9ecf-f49000c1ce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7c176b-558f-4671-ba30-b74ae9a6908a">
      <Terms xmlns="http://schemas.microsoft.com/office/infopath/2007/PartnerControls"/>
    </lcf76f155ced4ddcb4097134ff3c332f>
    <TaxCatchAll xmlns="3988d773-f914-4f69-9ecf-f49000c1cedf" xsi:nil="true"/>
  </documentManagement>
</p:properties>
</file>

<file path=customXml/itemProps1.xml><?xml version="1.0" encoding="utf-8"?>
<ds:datastoreItem xmlns:ds="http://schemas.openxmlformats.org/officeDocument/2006/customXml" ds:itemID="{E3A3CD10-C133-4791-9A41-926CCE80DF49}">
  <ds:schemaRefs>
    <ds:schemaRef ds:uri="3988d773-f914-4f69-9ecf-f49000c1cedf"/>
    <ds:schemaRef ds:uri="8f7c176b-558f-4671-ba30-b74ae9a690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9E20E0B-DFB9-4DD6-BDFB-0888DA6704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377B8B-C700-49DE-8E9E-9BB279B55451}">
  <ds:schemaRefs>
    <ds:schemaRef ds:uri="3988d773-f914-4f69-9ecf-f49000c1cedf"/>
    <ds:schemaRef ds:uri="8f7c176b-558f-4671-ba30-b74ae9a6908a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3700</TotalTime>
  <Words>1888</Words>
  <Application>Microsoft Office PowerPoint</Application>
  <PresentationFormat>Panorámica</PresentationFormat>
  <Paragraphs>212</Paragraphs>
  <Slides>29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Trebuchet MS</vt:lpstr>
      <vt:lpstr>Verdana</vt:lpstr>
      <vt:lpstr>Wingdings</vt:lpstr>
      <vt:lpstr>Tema de Office</vt:lpstr>
      <vt:lpstr>Presentación de PowerPoint</vt:lpstr>
      <vt:lpstr>Origen Ley de Copropiedad Inmobiliaria </vt:lpstr>
      <vt:lpstr>Tipos de Condominios </vt:lpstr>
      <vt:lpstr>¿Por qué los condominios se deben organizar?</vt:lpstr>
      <vt:lpstr>¿Por qué los condominios se deben organizar?</vt:lpstr>
      <vt:lpstr>Desafíos de la vida en Condominios </vt:lpstr>
      <vt:lpstr>Algunas ideas para el buen vivir de la Comunidad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Doris Gonzalez Lemunao</dc:creator>
  <cp:lastModifiedBy>Vanessa Toledo Oliva</cp:lastModifiedBy>
  <cp:revision>15</cp:revision>
  <dcterms:created xsi:type="dcterms:W3CDTF">2024-10-29T15:39:09Z</dcterms:created>
  <dcterms:modified xsi:type="dcterms:W3CDTF">2026-08-10T15:48:14Z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0x010100AF16431942A1414894D73227F3ADB58D</vt:lpwstr>
  </property>
  <property fmtid="{D5CDD505-2E9C-101B-9397-08002B2CF9AE}" pid="3" name="MediaServiceImageTags">
    <vt:lpwstr/>
  </property>
</Properties>
</file>