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7"/>
  </p:notesMasterIdLst>
  <p:sldIdLst>
    <p:sldId id="256" r:id="rId6"/>
    <p:sldId id="257" r:id="rId7"/>
    <p:sldId id="1500" r:id="rId8"/>
    <p:sldId id="265" r:id="rId9"/>
    <p:sldId id="1501" r:id="rId10"/>
    <p:sldId id="261" r:id="rId11"/>
    <p:sldId id="1502" r:id="rId12"/>
    <p:sldId id="1503" r:id="rId13"/>
    <p:sldId id="1485" r:id="rId14"/>
    <p:sldId id="452" r:id="rId15"/>
    <p:sldId id="453" r:id="rId16"/>
    <p:sldId id="287" r:id="rId17"/>
    <p:sldId id="356" r:id="rId18"/>
    <p:sldId id="462" r:id="rId19"/>
    <p:sldId id="1486" r:id="rId20"/>
    <p:sldId id="1487" r:id="rId21"/>
    <p:sldId id="1504" r:id="rId22"/>
    <p:sldId id="1505" r:id="rId23"/>
    <p:sldId id="269" r:id="rId24"/>
    <p:sldId id="270" r:id="rId25"/>
    <p:sldId id="271" r:id="rId26"/>
    <p:sldId id="1509" r:id="rId27"/>
    <p:sldId id="1510" r:id="rId28"/>
    <p:sldId id="1511" r:id="rId29"/>
    <p:sldId id="1512" r:id="rId30"/>
    <p:sldId id="1508" r:id="rId31"/>
    <p:sldId id="1513" r:id="rId32"/>
    <p:sldId id="358" r:id="rId33"/>
    <p:sldId id="1476" r:id="rId34"/>
    <p:sldId id="450" r:id="rId35"/>
    <p:sldId id="264" r:id="rId36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E20000"/>
    <a:srgbClr val="215F9A"/>
    <a:srgbClr val="E97132"/>
    <a:srgbClr val="4E95D9"/>
    <a:srgbClr val="000000"/>
    <a:srgbClr val="00B050"/>
    <a:srgbClr val="EA231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03F0C-149A-4E5F-818E-E3C815E432E6}" v="58" dt="2026-07-07T21:04:34.798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image" Target="../media/image43.svg"/><Relationship Id="rId4" Type="http://schemas.openxmlformats.org/officeDocument/2006/relationships/image" Target="../media/image4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svg"/><Relationship Id="rId1" Type="http://schemas.openxmlformats.org/officeDocument/2006/relationships/image" Target="../media/image43.svg"/><Relationship Id="rId4" Type="http://schemas.openxmlformats.org/officeDocument/2006/relationships/image" Target="../media/image4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#2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C76DE7-8B36-4E7D-81E3-034CD5699232}" type="doc">
      <dgm:prSet loTypeId="urn:microsoft.com/office/officeart/2005/8/layout/vProcess5" loCatId="process" qsTypeId="urn:microsoft.com/office/officeart/2005/8/quickstyle/simple1#1" qsCatId="simple" csTypeId="urn:microsoft.com/office/officeart/2005/8/colors/colorful3#1" csCatId="colorful" phldr="1"/>
      <dgm:spPr/>
      <dgm:t>
        <a:bodyPr/>
        <a:lstStyle/>
        <a:p>
          <a:endParaRPr lang="es-CL"/>
        </a:p>
      </dgm:t>
    </dgm:pt>
    <dgm:pt modelId="{95EC74BE-56AF-4B72-9BBC-30A498E46EFE}">
      <dgm:prSet phldrT="[Texto]" custT="1"/>
      <dgm:spPr/>
      <dgm:t>
        <a:bodyPr/>
        <a:lstStyle/>
        <a:p>
          <a:r>
            <a:rPr lang="es-CL" sz="2000"/>
            <a:t>Ley  N° 6.071  de Venta por piso </a:t>
          </a:r>
          <a:endParaRPr lang="es-CL" sz="2000" dirty="0"/>
        </a:p>
      </dgm:t>
    </dgm:pt>
    <dgm:pt modelId="{D8614DAC-6B81-4168-8A89-39E401318BC1}" type="parTrans" cxnId="{C61312B8-DB39-4B8F-BA83-B4F13DA7E867}">
      <dgm:prSet/>
      <dgm:spPr/>
      <dgm:t>
        <a:bodyPr/>
        <a:lstStyle/>
        <a:p>
          <a:endParaRPr lang="es-CL"/>
        </a:p>
      </dgm:t>
    </dgm:pt>
    <dgm:pt modelId="{5BC6E174-B950-4DF7-911E-13D8F1C179C3}" type="sibTrans" cxnId="{C61312B8-DB39-4B8F-BA83-B4F13DA7E867}">
      <dgm:prSet/>
      <dgm:spPr/>
      <dgm:t>
        <a:bodyPr/>
        <a:lstStyle/>
        <a:p>
          <a:endParaRPr lang="es-CL"/>
        </a:p>
      </dgm:t>
    </dgm:pt>
    <dgm:pt modelId="{1985FD52-83E9-4E32-BC57-4E4F2D49AACB}">
      <dgm:prSet phldrT="[Texto]" custT="1"/>
      <dgm:spPr/>
      <dgm:t>
        <a:bodyPr/>
        <a:lstStyle/>
        <a:p>
          <a:r>
            <a:rPr lang="es-CL" sz="2000"/>
            <a:t>Ley N° 19.537 de Copropiedad Inmobiliaria</a:t>
          </a:r>
          <a:endParaRPr lang="es-CL" sz="2000" dirty="0"/>
        </a:p>
      </dgm:t>
    </dgm:pt>
    <dgm:pt modelId="{1D74C3FE-1DA2-471C-997C-0C81836E6314}" type="parTrans" cxnId="{35ED7D40-A7B4-4F5D-8841-E118C0C87FB5}">
      <dgm:prSet/>
      <dgm:spPr/>
      <dgm:t>
        <a:bodyPr/>
        <a:lstStyle/>
        <a:p>
          <a:endParaRPr lang="es-CL"/>
        </a:p>
      </dgm:t>
    </dgm:pt>
    <dgm:pt modelId="{5FBC5A5A-135A-42DD-BFF7-7FE8F426C653}" type="sibTrans" cxnId="{35ED7D40-A7B4-4F5D-8841-E118C0C87FB5}">
      <dgm:prSet/>
      <dgm:spPr/>
      <dgm:t>
        <a:bodyPr/>
        <a:lstStyle/>
        <a:p>
          <a:endParaRPr lang="es-CL"/>
        </a:p>
      </dgm:t>
    </dgm:pt>
    <dgm:pt modelId="{8A961BA0-35F2-491E-AF40-66177830D962}">
      <dgm:prSet phldrT="[Texto]" custT="1"/>
      <dgm:spPr/>
      <dgm:t>
        <a:bodyPr/>
        <a:lstStyle/>
        <a:p>
          <a:r>
            <a:rPr lang="es-CL" sz="2000"/>
            <a:t>Ley N° 21.442 Nueva Ley de Copropiedad Inmobiliaria</a:t>
          </a:r>
        </a:p>
      </dgm:t>
    </dgm:pt>
    <dgm:pt modelId="{6B3590F4-299D-4908-BB88-8435DD04A194}" type="parTrans" cxnId="{A3D5C83E-11CF-4DBF-8C2E-737EAB0F6806}">
      <dgm:prSet/>
      <dgm:spPr/>
      <dgm:t>
        <a:bodyPr/>
        <a:lstStyle/>
        <a:p>
          <a:endParaRPr lang="es-CL"/>
        </a:p>
      </dgm:t>
    </dgm:pt>
    <dgm:pt modelId="{5B9BFA22-4EB3-44FF-AE2F-D467EB66FE07}" type="sibTrans" cxnId="{A3D5C83E-11CF-4DBF-8C2E-737EAB0F6806}">
      <dgm:prSet/>
      <dgm:spPr/>
      <dgm:t>
        <a:bodyPr/>
        <a:lstStyle/>
        <a:p>
          <a:endParaRPr lang="es-CL"/>
        </a:p>
      </dgm:t>
    </dgm:pt>
    <dgm:pt modelId="{E4E98AED-0999-4895-A78E-ABAD97548B4B}" type="pres">
      <dgm:prSet presAssocID="{27C76DE7-8B36-4E7D-81E3-034CD5699232}" presName="outerComposite" presStyleCnt="0">
        <dgm:presLayoutVars>
          <dgm:chMax val="5"/>
          <dgm:dir/>
          <dgm:resizeHandles val="exact"/>
        </dgm:presLayoutVars>
      </dgm:prSet>
      <dgm:spPr/>
    </dgm:pt>
    <dgm:pt modelId="{7E9EF2DF-425C-4B6A-8A56-500C1BE08BE0}" type="pres">
      <dgm:prSet presAssocID="{27C76DE7-8B36-4E7D-81E3-034CD5699232}" presName="dummyMaxCanvas" presStyleCnt="0">
        <dgm:presLayoutVars/>
      </dgm:prSet>
      <dgm:spPr/>
    </dgm:pt>
    <dgm:pt modelId="{C35FB5EA-AD00-4AD9-9089-C715A37A812D}" type="pres">
      <dgm:prSet presAssocID="{27C76DE7-8B36-4E7D-81E3-034CD5699232}" presName="ThreeNodes_1" presStyleLbl="node1" presStyleIdx="0" presStyleCnt="3">
        <dgm:presLayoutVars>
          <dgm:bulletEnabled val="1"/>
        </dgm:presLayoutVars>
      </dgm:prSet>
      <dgm:spPr/>
    </dgm:pt>
    <dgm:pt modelId="{4B204A49-4714-4F1E-99A5-66FAAEE52578}" type="pres">
      <dgm:prSet presAssocID="{27C76DE7-8B36-4E7D-81E3-034CD5699232}" presName="ThreeNodes_2" presStyleLbl="node1" presStyleIdx="1" presStyleCnt="3">
        <dgm:presLayoutVars>
          <dgm:bulletEnabled val="1"/>
        </dgm:presLayoutVars>
      </dgm:prSet>
      <dgm:spPr/>
    </dgm:pt>
    <dgm:pt modelId="{DDE404F6-4A1C-42FC-A692-DCCAACB73A8F}" type="pres">
      <dgm:prSet presAssocID="{27C76DE7-8B36-4E7D-81E3-034CD5699232}" presName="ThreeNodes_3" presStyleLbl="node1" presStyleIdx="2" presStyleCnt="3">
        <dgm:presLayoutVars>
          <dgm:bulletEnabled val="1"/>
        </dgm:presLayoutVars>
      </dgm:prSet>
      <dgm:spPr/>
    </dgm:pt>
    <dgm:pt modelId="{DB96A53D-C9EB-4621-B219-26BDD1B00BBA}" type="pres">
      <dgm:prSet presAssocID="{27C76DE7-8B36-4E7D-81E3-034CD5699232}" presName="ThreeConn_1-2" presStyleLbl="fgAccFollowNode1" presStyleIdx="0" presStyleCnt="2">
        <dgm:presLayoutVars>
          <dgm:bulletEnabled val="1"/>
        </dgm:presLayoutVars>
      </dgm:prSet>
      <dgm:spPr/>
    </dgm:pt>
    <dgm:pt modelId="{16F22A51-7549-4469-9AFC-BDD49A0248D6}" type="pres">
      <dgm:prSet presAssocID="{27C76DE7-8B36-4E7D-81E3-034CD5699232}" presName="ThreeConn_2-3" presStyleLbl="fgAccFollowNode1" presStyleIdx="1" presStyleCnt="2">
        <dgm:presLayoutVars>
          <dgm:bulletEnabled val="1"/>
        </dgm:presLayoutVars>
      </dgm:prSet>
      <dgm:spPr/>
    </dgm:pt>
    <dgm:pt modelId="{259B6612-D5DD-4C89-95A3-AC48DB2DD3FF}" type="pres">
      <dgm:prSet presAssocID="{27C76DE7-8B36-4E7D-81E3-034CD5699232}" presName="ThreeNodes_1_text" presStyleLbl="node1" presStyleIdx="2" presStyleCnt="3">
        <dgm:presLayoutVars>
          <dgm:bulletEnabled val="1"/>
        </dgm:presLayoutVars>
      </dgm:prSet>
      <dgm:spPr/>
    </dgm:pt>
    <dgm:pt modelId="{25E4F3B5-6DD8-4135-9EFB-790F934C83AE}" type="pres">
      <dgm:prSet presAssocID="{27C76DE7-8B36-4E7D-81E3-034CD5699232}" presName="ThreeNodes_2_text" presStyleLbl="node1" presStyleIdx="2" presStyleCnt="3">
        <dgm:presLayoutVars>
          <dgm:bulletEnabled val="1"/>
        </dgm:presLayoutVars>
      </dgm:prSet>
      <dgm:spPr/>
    </dgm:pt>
    <dgm:pt modelId="{1DCEB95B-7247-44DB-AB87-AD0A6BDB535D}" type="pres">
      <dgm:prSet presAssocID="{27C76DE7-8B36-4E7D-81E3-034CD5699232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B4945105-8B7F-4067-9462-A6BD5B9802DC}" type="presOf" srcId="{95EC74BE-56AF-4B72-9BBC-30A498E46EFE}" destId="{259B6612-D5DD-4C89-95A3-AC48DB2DD3FF}" srcOrd="1" destOrd="0" presId="urn:microsoft.com/office/officeart/2005/8/layout/vProcess5"/>
    <dgm:cxn modelId="{C4CF7C1F-124E-413A-B10E-9DA4D7DFC67E}" type="presOf" srcId="{1985FD52-83E9-4E32-BC57-4E4F2D49AACB}" destId="{4B204A49-4714-4F1E-99A5-66FAAEE52578}" srcOrd="0" destOrd="0" presId="urn:microsoft.com/office/officeart/2005/8/layout/vProcess5"/>
    <dgm:cxn modelId="{9A2CD827-EA20-4263-A750-E043D0FF9478}" type="presOf" srcId="{8A961BA0-35F2-491E-AF40-66177830D962}" destId="{1DCEB95B-7247-44DB-AB87-AD0A6BDB535D}" srcOrd="1" destOrd="0" presId="urn:microsoft.com/office/officeart/2005/8/layout/vProcess5"/>
    <dgm:cxn modelId="{FB31DB3B-0F21-46E9-9867-223143784F54}" type="presOf" srcId="{8A961BA0-35F2-491E-AF40-66177830D962}" destId="{DDE404F6-4A1C-42FC-A692-DCCAACB73A8F}" srcOrd="0" destOrd="0" presId="urn:microsoft.com/office/officeart/2005/8/layout/vProcess5"/>
    <dgm:cxn modelId="{A3D5C83E-11CF-4DBF-8C2E-737EAB0F6806}" srcId="{27C76DE7-8B36-4E7D-81E3-034CD5699232}" destId="{8A961BA0-35F2-491E-AF40-66177830D962}" srcOrd="2" destOrd="0" parTransId="{6B3590F4-299D-4908-BB88-8435DD04A194}" sibTransId="{5B9BFA22-4EB3-44FF-AE2F-D467EB66FE07}"/>
    <dgm:cxn modelId="{35ED7D40-A7B4-4F5D-8841-E118C0C87FB5}" srcId="{27C76DE7-8B36-4E7D-81E3-034CD5699232}" destId="{1985FD52-83E9-4E32-BC57-4E4F2D49AACB}" srcOrd="1" destOrd="0" parTransId="{1D74C3FE-1DA2-471C-997C-0C81836E6314}" sibTransId="{5FBC5A5A-135A-42DD-BFF7-7FE8F426C653}"/>
    <dgm:cxn modelId="{DFA3D444-6FA0-48F0-953E-616314591607}" type="presOf" srcId="{1985FD52-83E9-4E32-BC57-4E4F2D49AACB}" destId="{25E4F3B5-6DD8-4135-9EFB-790F934C83AE}" srcOrd="1" destOrd="0" presId="urn:microsoft.com/office/officeart/2005/8/layout/vProcess5"/>
    <dgm:cxn modelId="{1454A668-6ED6-40A5-A714-9844BACC87F0}" type="presOf" srcId="{5FBC5A5A-135A-42DD-BFF7-7FE8F426C653}" destId="{16F22A51-7549-4469-9AFC-BDD49A0248D6}" srcOrd="0" destOrd="0" presId="urn:microsoft.com/office/officeart/2005/8/layout/vProcess5"/>
    <dgm:cxn modelId="{9FEDC46C-934B-4465-B975-DC4BE5297A49}" type="presOf" srcId="{27C76DE7-8B36-4E7D-81E3-034CD5699232}" destId="{E4E98AED-0999-4895-A78E-ABAD97548B4B}" srcOrd="0" destOrd="0" presId="urn:microsoft.com/office/officeart/2005/8/layout/vProcess5"/>
    <dgm:cxn modelId="{28D66BA1-8CB6-4BA5-B98A-199429E515E1}" type="presOf" srcId="{95EC74BE-56AF-4B72-9BBC-30A498E46EFE}" destId="{C35FB5EA-AD00-4AD9-9089-C715A37A812D}" srcOrd="0" destOrd="0" presId="urn:microsoft.com/office/officeart/2005/8/layout/vProcess5"/>
    <dgm:cxn modelId="{C61312B8-DB39-4B8F-BA83-B4F13DA7E867}" srcId="{27C76DE7-8B36-4E7D-81E3-034CD5699232}" destId="{95EC74BE-56AF-4B72-9BBC-30A498E46EFE}" srcOrd="0" destOrd="0" parTransId="{D8614DAC-6B81-4168-8A89-39E401318BC1}" sibTransId="{5BC6E174-B950-4DF7-911E-13D8F1C179C3}"/>
    <dgm:cxn modelId="{719198C0-F4A2-445C-8CE9-84B5F315B59B}" type="presOf" srcId="{5BC6E174-B950-4DF7-911E-13D8F1C179C3}" destId="{DB96A53D-C9EB-4621-B219-26BDD1B00BBA}" srcOrd="0" destOrd="0" presId="urn:microsoft.com/office/officeart/2005/8/layout/vProcess5"/>
    <dgm:cxn modelId="{D85AE78A-5C70-4503-93F6-D0DDA8E1E6F9}" type="presParOf" srcId="{E4E98AED-0999-4895-A78E-ABAD97548B4B}" destId="{7E9EF2DF-425C-4B6A-8A56-500C1BE08BE0}" srcOrd="0" destOrd="0" presId="urn:microsoft.com/office/officeart/2005/8/layout/vProcess5"/>
    <dgm:cxn modelId="{4F6F81A2-1D5E-40AD-A0DC-9039D342A837}" type="presParOf" srcId="{E4E98AED-0999-4895-A78E-ABAD97548B4B}" destId="{C35FB5EA-AD00-4AD9-9089-C715A37A812D}" srcOrd="1" destOrd="0" presId="urn:microsoft.com/office/officeart/2005/8/layout/vProcess5"/>
    <dgm:cxn modelId="{E2E7E8EF-D61A-49D9-9C23-42C5B51201B1}" type="presParOf" srcId="{E4E98AED-0999-4895-A78E-ABAD97548B4B}" destId="{4B204A49-4714-4F1E-99A5-66FAAEE52578}" srcOrd="2" destOrd="0" presId="urn:microsoft.com/office/officeart/2005/8/layout/vProcess5"/>
    <dgm:cxn modelId="{8166AE3D-9FA6-4A9E-BB23-6D93A9679D5B}" type="presParOf" srcId="{E4E98AED-0999-4895-A78E-ABAD97548B4B}" destId="{DDE404F6-4A1C-42FC-A692-DCCAACB73A8F}" srcOrd="3" destOrd="0" presId="urn:microsoft.com/office/officeart/2005/8/layout/vProcess5"/>
    <dgm:cxn modelId="{8E032A5A-B8F1-47D3-8962-2CB953156E6D}" type="presParOf" srcId="{E4E98AED-0999-4895-A78E-ABAD97548B4B}" destId="{DB96A53D-C9EB-4621-B219-26BDD1B00BBA}" srcOrd="4" destOrd="0" presId="urn:microsoft.com/office/officeart/2005/8/layout/vProcess5"/>
    <dgm:cxn modelId="{A26EC04A-74A0-40C7-8158-9C9C14885F86}" type="presParOf" srcId="{E4E98AED-0999-4895-A78E-ABAD97548B4B}" destId="{16F22A51-7549-4469-9AFC-BDD49A0248D6}" srcOrd="5" destOrd="0" presId="urn:microsoft.com/office/officeart/2005/8/layout/vProcess5"/>
    <dgm:cxn modelId="{BB87DED8-C08D-42E0-B49A-2B41AD2EA891}" type="presParOf" srcId="{E4E98AED-0999-4895-A78E-ABAD97548B4B}" destId="{259B6612-D5DD-4C89-95A3-AC48DB2DD3FF}" srcOrd="6" destOrd="0" presId="urn:microsoft.com/office/officeart/2005/8/layout/vProcess5"/>
    <dgm:cxn modelId="{130467DA-BF21-46D5-8523-A78BFEDF9075}" type="presParOf" srcId="{E4E98AED-0999-4895-A78E-ABAD97548B4B}" destId="{25E4F3B5-6DD8-4135-9EFB-790F934C83AE}" srcOrd="7" destOrd="0" presId="urn:microsoft.com/office/officeart/2005/8/layout/vProcess5"/>
    <dgm:cxn modelId="{8DC1B566-C534-44E1-AA7E-4508B50771E0}" type="presParOf" srcId="{E4E98AED-0999-4895-A78E-ABAD97548B4B}" destId="{1DCEB95B-7247-44DB-AB87-AD0A6BDB535D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391938-81BF-4011-A267-1E9CDE192CDA}" type="doc">
      <dgm:prSet loTypeId="urn:microsoft.com/office/officeart/2005/8/layout/list1" loCatId="list" qsTypeId="urn:microsoft.com/office/officeart/2005/8/quickstyle/simple2#1" qsCatId="simple" csTypeId="urn:microsoft.com/office/officeart/2005/8/colors/colorful1#1" csCatId="colorful" phldr="1"/>
      <dgm:spPr/>
      <dgm:t>
        <a:bodyPr/>
        <a:lstStyle/>
        <a:p>
          <a:endParaRPr lang="es-CL"/>
        </a:p>
      </dgm:t>
    </dgm:pt>
    <dgm:pt modelId="{8A2E9633-C1F4-4428-AFD6-5E1C7750E0FE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L" sz="2000" b="1"/>
            <a:t>Cuidar la propiedad común, depende de la colaboración de todas y todos.</a:t>
          </a:r>
          <a:endParaRPr lang="es-CL" sz="2000" b="1" dirty="0"/>
        </a:p>
      </dgm:t>
    </dgm:pt>
    <dgm:pt modelId="{1999165D-F8FC-402E-B73B-BB54F44B39A3}" type="parTrans" cxnId="{C9416A02-131C-43C1-B0A9-710E4A9799B3}">
      <dgm:prSet/>
      <dgm:spPr/>
      <dgm:t>
        <a:bodyPr/>
        <a:lstStyle/>
        <a:p>
          <a:endParaRPr lang="es-CL"/>
        </a:p>
      </dgm:t>
    </dgm:pt>
    <dgm:pt modelId="{A048B93B-488D-4CB9-B396-ED41E2A949A7}" type="sibTrans" cxnId="{C9416A02-131C-43C1-B0A9-710E4A9799B3}">
      <dgm:prSet/>
      <dgm:spPr/>
      <dgm:t>
        <a:bodyPr/>
        <a:lstStyle/>
        <a:p>
          <a:endParaRPr lang="es-CL"/>
        </a:p>
      </dgm:t>
    </dgm:pt>
    <dgm:pt modelId="{B23FB234-3C07-48E9-B4C7-CBE3627C68B8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L" sz="2000" b="1"/>
            <a:t>Asegurar la sostenibilidad del condominio, debe ser compromiso y aporte permanente</a:t>
          </a:r>
          <a:r>
            <a:rPr lang="es-CL" sz="1800"/>
            <a:t>.</a:t>
          </a:r>
          <a:endParaRPr lang="es-CL" sz="1800" dirty="0"/>
        </a:p>
      </dgm:t>
    </dgm:pt>
    <dgm:pt modelId="{BA81C69E-E1AF-431F-8289-C17AB7EFC66D}" type="parTrans" cxnId="{1ED8511D-C502-4465-8085-6041EB88DB6E}">
      <dgm:prSet/>
      <dgm:spPr/>
      <dgm:t>
        <a:bodyPr/>
        <a:lstStyle/>
        <a:p>
          <a:endParaRPr lang="es-CL"/>
        </a:p>
      </dgm:t>
    </dgm:pt>
    <dgm:pt modelId="{5AC70F78-7589-4F9A-897D-724C838E74E9}" type="sibTrans" cxnId="{1ED8511D-C502-4465-8085-6041EB88DB6E}">
      <dgm:prSet/>
      <dgm:spPr/>
      <dgm:t>
        <a:bodyPr/>
        <a:lstStyle/>
        <a:p>
          <a:endParaRPr lang="es-CL"/>
        </a:p>
      </dgm:t>
    </dgm:pt>
    <dgm:pt modelId="{71A59DAC-8146-4CB0-BEE7-F11CB259581D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CL" sz="2000" b="1"/>
            <a:t>Asumir el compromiso y responsabilidad de mantener en buen barrio.</a:t>
          </a:r>
          <a:endParaRPr lang="es-CL" sz="2000" b="1" dirty="0"/>
        </a:p>
      </dgm:t>
    </dgm:pt>
    <dgm:pt modelId="{629F3B33-E2A1-45F5-B241-DA92AED29957}" type="parTrans" cxnId="{C8D759D6-EC27-42FB-AB8A-297EC1F3FB07}">
      <dgm:prSet/>
      <dgm:spPr/>
      <dgm:t>
        <a:bodyPr/>
        <a:lstStyle/>
        <a:p>
          <a:endParaRPr lang="es-CL"/>
        </a:p>
      </dgm:t>
    </dgm:pt>
    <dgm:pt modelId="{7D528D67-0E82-42B4-8C1A-B32E5C073DCE}" type="sibTrans" cxnId="{C8D759D6-EC27-42FB-AB8A-297EC1F3FB07}">
      <dgm:prSet/>
      <dgm:spPr/>
      <dgm:t>
        <a:bodyPr/>
        <a:lstStyle/>
        <a:p>
          <a:endParaRPr lang="es-CL"/>
        </a:p>
      </dgm:t>
    </dgm:pt>
    <dgm:pt modelId="{2D064968-C3FF-485E-89AF-4B4C7D0C3D80}" type="pres">
      <dgm:prSet presAssocID="{26391938-81BF-4011-A267-1E9CDE192CDA}" presName="linear" presStyleCnt="0">
        <dgm:presLayoutVars>
          <dgm:dir/>
          <dgm:animLvl val="lvl"/>
          <dgm:resizeHandles val="exact"/>
        </dgm:presLayoutVars>
      </dgm:prSet>
      <dgm:spPr/>
    </dgm:pt>
    <dgm:pt modelId="{CC541E23-5504-4F8D-B2F4-E6413E6AE0A7}" type="pres">
      <dgm:prSet presAssocID="{8A2E9633-C1F4-4428-AFD6-5E1C7750E0FE}" presName="parentLin" presStyleCnt="0"/>
      <dgm:spPr/>
    </dgm:pt>
    <dgm:pt modelId="{1A832290-4E40-4968-A648-39F31D4CDCD9}" type="pres">
      <dgm:prSet presAssocID="{8A2E9633-C1F4-4428-AFD6-5E1C7750E0FE}" presName="parentLeftMargin" presStyleLbl="node1" presStyleIdx="0" presStyleCnt="3"/>
      <dgm:spPr/>
    </dgm:pt>
    <dgm:pt modelId="{CAB12E4B-B0B5-48FA-9412-7429E95A06FC}" type="pres">
      <dgm:prSet presAssocID="{8A2E9633-C1F4-4428-AFD6-5E1C7750E0F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720EE57-2348-4FFB-B02D-5008CE3C7836}" type="pres">
      <dgm:prSet presAssocID="{8A2E9633-C1F4-4428-AFD6-5E1C7750E0FE}" presName="negativeSpace" presStyleCnt="0"/>
      <dgm:spPr/>
    </dgm:pt>
    <dgm:pt modelId="{DE821FBE-B426-4C12-B1FF-BB99648AD422}" type="pres">
      <dgm:prSet presAssocID="{8A2E9633-C1F4-4428-AFD6-5E1C7750E0FE}" presName="childText" presStyleLbl="conFgAcc1" presStyleIdx="0" presStyleCnt="3">
        <dgm:presLayoutVars>
          <dgm:bulletEnabled val="1"/>
        </dgm:presLayoutVars>
      </dgm:prSet>
      <dgm:spPr/>
    </dgm:pt>
    <dgm:pt modelId="{C256334B-CC2C-4241-AB51-60BEE0B1637B}" type="pres">
      <dgm:prSet presAssocID="{A048B93B-488D-4CB9-B396-ED41E2A949A7}" presName="spaceBetweenRectangles" presStyleCnt="0"/>
      <dgm:spPr/>
    </dgm:pt>
    <dgm:pt modelId="{33011DC6-231A-462C-B543-251D197D361D}" type="pres">
      <dgm:prSet presAssocID="{B23FB234-3C07-48E9-B4C7-CBE3627C68B8}" presName="parentLin" presStyleCnt="0"/>
      <dgm:spPr/>
    </dgm:pt>
    <dgm:pt modelId="{8EDC1935-1CFD-4EA2-8C14-7115B7DFE200}" type="pres">
      <dgm:prSet presAssocID="{B23FB234-3C07-48E9-B4C7-CBE3627C68B8}" presName="parentLeftMargin" presStyleLbl="node1" presStyleIdx="0" presStyleCnt="3"/>
      <dgm:spPr/>
    </dgm:pt>
    <dgm:pt modelId="{707B5B21-9CA2-47F8-B9E4-8E0C9262C857}" type="pres">
      <dgm:prSet presAssocID="{B23FB234-3C07-48E9-B4C7-CBE3627C68B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FFA223D-4B52-4B21-A391-84488802367E}" type="pres">
      <dgm:prSet presAssocID="{B23FB234-3C07-48E9-B4C7-CBE3627C68B8}" presName="negativeSpace" presStyleCnt="0"/>
      <dgm:spPr/>
    </dgm:pt>
    <dgm:pt modelId="{4EC7F942-6D62-4BE5-88EF-91F074611CEB}" type="pres">
      <dgm:prSet presAssocID="{B23FB234-3C07-48E9-B4C7-CBE3627C68B8}" presName="childText" presStyleLbl="conFgAcc1" presStyleIdx="1" presStyleCnt="3">
        <dgm:presLayoutVars>
          <dgm:bulletEnabled val="1"/>
        </dgm:presLayoutVars>
      </dgm:prSet>
      <dgm:spPr/>
    </dgm:pt>
    <dgm:pt modelId="{FB26DCDF-4E8B-43E3-8F95-9EC68FB4E131}" type="pres">
      <dgm:prSet presAssocID="{5AC70F78-7589-4F9A-897D-724C838E74E9}" presName="spaceBetweenRectangles" presStyleCnt="0"/>
      <dgm:spPr/>
    </dgm:pt>
    <dgm:pt modelId="{D8A8FA3B-0662-4CF8-96F4-44B551AF7BD2}" type="pres">
      <dgm:prSet presAssocID="{71A59DAC-8146-4CB0-BEE7-F11CB259581D}" presName="parentLin" presStyleCnt="0"/>
      <dgm:spPr/>
    </dgm:pt>
    <dgm:pt modelId="{52995520-53CB-4A63-9921-6675CDF52ECE}" type="pres">
      <dgm:prSet presAssocID="{71A59DAC-8146-4CB0-BEE7-F11CB259581D}" presName="parentLeftMargin" presStyleLbl="node1" presStyleIdx="1" presStyleCnt="3"/>
      <dgm:spPr/>
    </dgm:pt>
    <dgm:pt modelId="{ED9AD69F-3C5A-43D4-A9AD-FFFC59D64F89}" type="pres">
      <dgm:prSet presAssocID="{71A59DAC-8146-4CB0-BEE7-F11CB259581D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83B29B4-462F-4EEA-AAEF-6581E7F03186}" type="pres">
      <dgm:prSet presAssocID="{71A59DAC-8146-4CB0-BEE7-F11CB259581D}" presName="negativeSpace" presStyleCnt="0"/>
      <dgm:spPr/>
    </dgm:pt>
    <dgm:pt modelId="{FF6818DF-2971-46EC-9331-19473EE515F1}" type="pres">
      <dgm:prSet presAssocID="{71A59DAC-8146-4CB0-BEE7-F11CB259581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9416A02-131C-43C1-B0A9-710E4A9799B3}" srcId="{26391938-81BF-4011-A267-1E9CDE192CDA}" destId="{8A2E9633-C1F4-4428-AFD6-5E1C7750E0FE}" srcOrd="0" destOrd="0" parTransId="{1999165D-F8FC-402E-B73B-BB54F44B39A3}" sibTransId="{A048B93B-488D-4CB9-B396-ED41E2A949A7}"/>
    <dgm:cxn modelId="{1ED8511D-C502-4465-8085-6041EB88DB6E}" srcId="{26391938-81BF-4011-A267-1E9CDE192CDA}" destId="{B23FB234-3C07-48E9-B4C7-CBE3627C68B8}" srcOrd="1" destOrd="0" parTransId="{BA81C69E-E1AF-431F-8289-C17AB7EFC66D}" sibTransId="{5AC70F78-7589-4F9A-897D-724C838E74E9}"/>
    <dgm:cxn modelId="{73F94489-6446-4018-9ECB-38AB767B1CDD}" type="presOf" srcId="{B23FB234-3C07-48E9-B4C7-CBE3627C68B8}" destId="{8EDC1935-1CFD-4EA2-8C14-7115B7DFE200}" srcOrd="0" destOrd="0" presId="urn:microsoft.com/office/officeart/2005/8/layout/list1"/>
    <dgm:cxn modelId="{D255199E-AB30-4D6C-B91C-B8A910C497BD}" type="presOf" srcId="{71A59DAC-8146-4CB0-BEE7-F11CB259581D}" destId="{ED9AD69F-3C5A-43D4-A9AD-FFFC59D64F89}" srcOrd="1" destOrd="0" presId="urn:microsoft.com/office/officeart/2005/8/layout/list1"/>
    <dgm:cxn modelId="{FF138ECC-8379-449F-87C3-62AEA5F75A66}" type="presOf" srcId="{8A2E9633-C1F4-4428-AFD6-5E1C7750E0FE}" destId="{1A832290-4E40-4968-A648-39F31D4CDCD9}" srcOrd="0" destOrd="0" presId="urn:microsoft.com/office/officeart/2005/8/layout/list1"/>
    <dgm:cxn modelId="{60A4B9CF-22C0-4520-8773-81C48ED9EA99}" type="presOf" srcId="{8A2E9633-C1F4-4428-AFD6-5E1C7750E0FE}" destId="{CAB12E4B-B0B5-48FA-9412-7429E95A06FC}" srcOrd="1" destOrd="0" presId="urn:microsoft.com/office/officeart/2005/8/layout/list1"/>
    <dgm:cxn modelId="{C8D759D6-EC27-42FB-AB8A-297EC1F3FB07}" srcId="{26391938-81BF-4011-A267-1E9CDE192CDA}" destId="{71A59DAC-8146-4CB0-BEE7-F11CB259581D}" srcOrd="2" destOrd="0" parTransId="{629F3B33-E2A1-45F5-B241-DA92AED29957}" sibTransId="{7D528D67-0E82-42B4-8C1A-B32E5C073DCE}"/>
    <dgm:cxn modelId="{5F520EE0-E77E-4DD1-88B7-214C96E1EF32}" type="presOf" srcId="{71A59DAC-8146-4CB0-BEE7-F11CB259581D}" destId="{52995520-53CB-4A63-9921-6675CDF52ECE}" srcOrd="0" destOrd="0" presId="urn:microsoft.com/office/officeart/2005/8/layout/list1"/>
    <dgm:cxn modelId="{E6775EF0-0B4D-4025-B704-5ED5FE663EC3}" type="presOf" srcId="{26391938-81BF-4011-A267-1E9CDE192CDA}" destId="{2D064968-C3FF-485E-89AF-4B4C7D0C3D80}" srcOrd="0" destOrd="0" presId="urn:microsoft.com/office/officeart/2005/8/layout/list1"/>
    <dgm:cxn modelId="{EA2E59F6-277B-49CD-9937-6ED586978578}" type="presOf" srcId="{B23FB234-3C07-48E9-B4C7-CBE3627C68B8}" destId="{707B5B21-9CA2-47F8-B9E4-8E0C9262C857}" srcOrd="1" destOrd="0" presId="urn:microsoft.com/office/officeart/2005/8/layout/list1"/>
    <dgm:cxn modelId="{27D5B268-D3EC-429A-9D36-39792CC9B28E}" type="presParOf" srcId="{2D064968-C3FF-485E-89AF-4B4C7D0C3D80}" destId="{CC541E23-5504-4F8D-B2F4-E6413E6AE0A7}" srcOrd="0" destOrd="0" presId="urn:microsoft.com/office/officeart/2005/8/layout/list1"/>
    <dgm:cxn modelId="{EE7FA7E8-AE1D-4B5F-9014-508B603C69C5}" type="presParOf" srcId="{CC541E23-5504-4F8D-B2F4-E6413E6AE0A7}" destId="{1A832290-4E40-4968-A648-39F31D4CDCD9}" srcOrd="0" destOrd="0" presId="urn:microsoft.com/office/officeart/2005/8/layout/list1"/>
    <dgm:cxn modelId="{6114D455-668A-4FD1-BEBB-66D0F0E7CEC1}" type="presParOf" srcId="{CC541E23-5504-4F8D-B2F4-E6413E6AE0A7}" destId="{CAB12E4B-B0B5-48FA-9412-7429E95A06FC}" srcOrd="1" destOrd="0" presId="urn:microsoft.com/office/officeart/2005/8/layout/list1"/>
    <dgm:cxn modelId="{34362C96-31DF-4030-9A7C-E4B52C2D7AAD}" type="presParOf" srcId="{2D064968-C3FF-485E-89AF-4B4C7D0C3D80}" destId="{9720EE57-2348-4FFB-B02D-5008CE3C7836}" srcOrd="1" destOrd="0" presId="urn:microsoft.com/office/officeart/2005/8/layout/list1"/>
    <dgm:cxn modelId="{68FBF9B9-FC1B-42EC-A0C4-68379790909A}" type="presParOf" srcId="{2D064968-C3FF-485E-89AF-4B4C7D0C3D80}" destId="{DE821FBE-B426-4C12-B1FF-BB99648AD422}" srcOrd="2" destOrd="0" presId="urn:microsoft.com/office/officeart/2005/8/layout/list1"/>
    <dgm:cxn modelId="{AEE882C3-6832-48AC-8BF1-18DC29DD7711}" type="presParOf" srcId="{2D064968-C3FF-485E-89AF-4B4C7D0C3D80}" destId="{C256334B-CC2C-4241-AB51-60BEE0B1637B}" srcOrd="3" destOrd="0" presId="urn:microsoft.com/office/officeart/2005/8/layout/list1"/>
    <dgm:cxn modelId="{F16A1E86-93BE-4A47-AA3D-CA79EF1AAEFE}" type="presParOf" srcId="{2D064968-C3FF-485E-89AF-4B4C7D0C3D80}" destId="{33011DC6-231A-462C-B543-251D197D361D}" srcOrd="4" destOrd="0" presId="urn:microsoft.com/office/officeart/2005/8/layout/list1"/>
    <dgm:cxn modelId="{FA49271D-0A13-4332-B5D6-2EBB51966D4E}" type="presParOf" srcId="{33011DC6-231A-462C-B543-251D197D361D}" destId="{8EDC1935-1CFD-4EA2-8C14-7115B7DFE200}" srcOrd="0" destOrd="0" presId="urn:microsoft.com/office/officeart/2005/8/layout/list1"/>
    <dgm:cxn modelId="{2906E6EC-04CB-43E4-AB93-A6BECEDBD7CC}" type="presParOf" srcId="{33011DC6-231A-462C-B543-251D197D361D}" destId="{707B5B21-9CA2-47F8-B9E4-8E0C9262C857}" srcOrd="1" destOrd="0" presId="urn:microsoft.com/office/officeart/2005/8/layout/list1"/>
    <dgm:cxn modelId="{5CE5F43B-367E-4720-BCF6-3793004574C5}" type="presParOf" srcId="{2D064968-C3FF-485E-89AF-4B4C7D0C3D80}" destId="{EFFA223D-4B52-4B21-A391-84488802367E}" srcOrd="5" destOrd="0" presId="urn:microsoft.com/office/officeart/2005/8/layout/list1"/>
    <dgm:cxn modelId="{B98438CC-8F81-4AA2-B18F-C3BF7E2D585A}" type="presParOf" srcId="{2D064968-C3FF-485E-89AF-4B4C7D0C3D80}" destId="{4EC7F942-6D62-4BE5-88EF-91F074611CEB}" srcOrd="6" destOrd="0" presId="urn:microsoft.com/office/officeart/2005/8/layout/list1"/>
    <dgm:cxn modelId="{57265CFE-5949-44F6-9DAE-3C73659C1BC9}" type="presParOf" srcId="{2D064968-C3FF-485E-89AF-4B4C7D0C3D80}" destId="{FB26DCDF-4E8B-43E3-8F95-9EC68FB4E131}" srcOrd="7" destOrd="0" presId="urn:microsoft.com/office/officeart/2005/8/layout/list1"/>
    <dgm:cxn modelId="{30398D65-9173-48C1-946B-3F8E3EB177B4}" type="presParOf" srcId="{2D064968-C3FF-485E-89AF-4B4C7D0C3D80}" destId="{D8A8FA3B-0662-4CF8-96F4-44B551AF7BD2}" srcOrd="8" destOrd="0" presId="urn:microsoft.com/office/officeart/2005/8/layout/list1"/>
    <dgm:cxn modelId="{EFC3AF97-2B6E-43A6-BA46-E38E36EF0AF6}" type="presParOf" srcId="{D8A8FA3B-0662-4CF8-96F4-44B551AF7BD2}" destId="{52995520-53CB-4A63-9921-6675CDF52ECE}" srcOrd="0" destOrd="0" presId="urn:microsoft.com/office/officeart/2005/8/layout/list1"/>
    <dgm:cxn modelId="{1E8D49D4-63C7-412E-AB4F-743777C47673}" type="presParOf" srcId="{D8A8FA3B-0662-4CF8-96F4-44B551AF7BD2}" destId="{ED9AD69F-3C5A-43D4-A9AD-FFFC59D64F89}" srcOrd="1" destOrd="0" presId="urn:microsoft.com/office/officeart/2005/8/layout/list1"/>
    <dgm:cxn modelId="{E78B8AFE-53D5-4203-BE18-77B102FA9623}" type="presParOf" srcId="{2D064968-C3FF-485E-89AF-4B4C7D0C3D80}" destId="{483B29B4-462F-4EEA-AAEF-6581E7F03186}" srcOrd="9" destOrd="0" presId="urn:microsoft.com/office/officeart/2005/8/layout/list1"/>
    <dgm:cxn modelId="{C6722915-2B04-4FE6-9223-C506E2DA233C}" type="presParOf" srcId="{2D064968-C3FF-485E-89AF-4B4C7D0C3D80}" destId="{FF6818DF-2971-46EC-9331-19473EE515F1}" srcOrd="10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B5FB68-7349-4B0A-9C05-00D2DC9B4AE4}" type="doc">
      <dgm:prSet loTypeId="urn:microsoft.com/office/officeart/2005/8/layout/cycle3" loCatId="cycle" qsTypeId="urn:microsoft.com/office/officeart/2005/8/quickstyle/simple1#2" qsCatId="simple" csTypeId="urn:microsoft.com/office/officeart/2005/8/colors/colorful5#1" csCatId="colorful" phldr="1"/>
      <dgm:spPr/>
      <dgm:t>
        <a:bodyPr/>
        <a:lstStyle/>
        <a:p>
          <a:endParaRPr lang="en-US"/>
        </a:p>
      </dgm:t>
    </dgm:pt>
    <dgm:pt modelId="{19757CA8-F409-4C17-A0FA-E5C410965BB6}">
      <dgm:prSet/>
      <dgm:spPr/>
      <dgm:t>
        <a:bodyPr/>
        <a:lstStyle/>
        <a:p>
          <a:r>
            <a:rPr lang="es-CL" b="1" i="0" baseline="0" dirty="0"/>
            <a:t>Para el</a:t>
          </a:r>
          <a:r>
            <a:rPr lang="es-CL" b="1" i="0" dirty="0"/>
            <a:t> buen funcionamiento, administración y mantención de bienes comunes</a:t>
          </a:r>
          <a:endParaRPr lang="en-US" b="1" dirty="0"/>
        </a:p>
      </dgm:t>
    </dgm:pt>
    <dgm:pt modelId="{F14ADC73-7A5A-4DAF-864D-60783BF4EC8C}" type="parTrans" cxnId="{8B57764B-5804-414E-851D-19BBC84E8CCD}">
      <dgm:prSet/>
      <dgm:spPr/>
      <dgm:t>
        <a:bodyPr/>
        <a:lstStyle/>
        <a:p>
          <a:endParaRPr lang="en-US"/>
        </a:p>
      </dgm:t>
    </dgm:pt>
    <dgm:pt modelId="{9954B8D6-4593-40CA-A117-BF7919C16C94}" type="sibTrans" cxnId="{8B57764B-5804-414E-851D-19BBC84E8CCD}">
      <dgm:prSet/>
      <dgm:spPr/>
      <dgm:t>
        <a:bodyPr/>
        <a:lstStyle/>
        <a:p>
          <a:endParaRPr lang="en-US"/>
        </a:p>
      </dgm:t>
    </dgm:pt>
    <dgm:pt modelId="{7FF1BDA5-3390-47CE-B9CA-FD728F77ABD9}">
      <dgm:prSet/>
      <dgm:spPr/>
      <dgm:t>
        <a:bodyPr/>
        <a:lstStyle/>
        <a:p>
          <a:r>
            <a:rPr kumimoji="0" lang="es-CL" b="1" i="0" u="none" strike="noStrike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Para tener reglas claras; la buena convivencia es fundamental para las comunidades</a:t>
          </a:r>
          <a:endParaRPr lang="en-US" b="1" dirty="0"/>
        </a:p>
      </dgm:t>
    </dgm:pt>
    <dgm:pt modelId="{5887D602-B7CE-4A4B-B90A-5CE3AE2B0A22}" type="parTrans" cxnId="{2E6D4461-B025-49DA-B803-E9A78A07CD26}">
      <dgm:prSet/>
      <dgm:spPr/>
      <dgm:t>
        <a:bodyPr/>
        <a:lstStyle/>
        <a:p>
          <a:endParaRPr lang="en-US"/>
        </a:p>
      </dgm:t>
    </dgm:pt>
    <dgm:pt modelId="{9099DD26-66D6-4612-8A4B-D54A281E03AA}" type="sibTrans" cxnId="{2E6D4461-B025-49DA-B803-E9A78A07CD26}">
      <dgm:prSet/>
      <dgm:spPr/>
      <dgm:t>
        <a:bodyPr/>
        <a:lstStyle/>
        <a:p>
          <a:endParaRPr lang="en-US"/>
        </a:p>
      </dgm:t>
    </dgm:pt>
    <dgm:pt modelId="{5CD294B5-B8B2-457A-A392-8FAD805589B8}">
      <dgm:prSet/>
      <dgm:spPr/>
      <dgm:t>
        <a:bodyPr/>
        <a:lstStyle/>
        <a:p>
          <a:r>
            <a:rPr lang="es-CL" b="1" dirty="0"/>
            <a:t>Para tener representantes legítimos que puedan actuar a nombre de la comunidad</a:t>
          </a:r>
          <a:endParaRPr lang="en-US" b="1" dirty="0"/>
        </a:p>
      </dgm:t>
    </dgm:pt>
    <dgm:pt modelId="{8508983D-C350-4392-A024-010A31BFA153}" type="parTrans" cxnId="{9E9772C5-7D58-44DF-B860-3490BB1CE159}">
      <dgm:prSet/>
      <dgm:spPr/>
      <dgm:t>
        <a:bodyPr/>
        <a:lstStyle/>
        <a:p>
          <a:endParaRPr lang="en-US"/>
        </a:p>
      </dgm:t>
    </dgm:pt>
    <dgm:pt modelId="{A6A7F508-6BA4-4F79-8B53-F997527BEDC2}" type="sibTrans" cxnId="{9E9772C5-7D58-44DF-B860-3490BB1CE159}">
      <dgm:prSet/>
      <dgm:spPr/>
      <dgm:t>
        <a:bodyPr/>
        <a:lstStyle/>
        <a:p>
          <a:endParaRPr lang="en-US"/>
        </a:p>
      </dgm:t>
    </dgm:pt>
    <dgm:pt modelId="{377661BF-42E9-4F54-AD93-85725C6FC515}">
      <dgm:prSet/>
      <dgm:spPr/>
      <dgm:t>
        <a:bodyPr/>
        <a:lstStyle/>
        <a:p>
          <a:r>
            <a:rPr lang="es-CL" b="1" dirty="0"/>
            <a:t>Para resguardar que todos puedan ejercer sus derechos sin limitar los derechos de los demás residentes</a:t>
          </a:r>
          <a:endParaRPr lang="en-US" b="1" dirty="0"/>
        </a:p>
      </dgm:t>
    </dgm:pt>
    <dgm:pt modelId="{2134DAF9-583D-4A31-8443-64CA04264D3B}" type="parTrans" cxnId="{F5459187-A691-4AF9-B95E-46DC36450438}">
      <dgm:prSet/>
      <dgm:spPr/>
      <dgm:t>
        <a:bodyPr/>
        <a:lstStyle/>
        <a:p>
          <a:endParaRPr lang="en-US"/>
        </a:p>
      </dgm:t>
    </dgm:pt>
    <dgm:pt modelId="{7CCA5C35-40B2-42C1-AC06-8CEBEE356F87}" type="sibTrans" cxnId="{F5459187-A691-4AF9-B95E-46DC36450438}">
      <dgm:prSet/>
      <dgm:spPr/>
      <dgm:t>
        <a:bodyPr/>
        <a:lstStyle/>
        <a:p>
          <a:endParaRPr lang="en-US"/>
        </a:p>
      </dgm:t>
    </dgm:pt>
    <dgm:pt modelId="{CF080CBB-088B-4E2E-826C-16AEE3AB0862}">
      <dgm:prSet/>
      <dgm:spPr/>
      <dgm:t>
        <a:bodyPr/>
        <a:lstStyle/>
        <a:p>
          <a:r>
            <a:rPr lang="es-CL" b="1" dirty="0"/>
            <a:t>Para definir legítimamente las responsabilidades de sus habitantes</a:t>
          </a:r>
          <a:endParaRPr lang="en-US" b="1" dirty="0"/>
        </a:p>
      </dgm:t>
    </dgm:pt>
    <dgm:pt modelId="{4BF91812-260F-4E03-B319-8FCE71F7E67B}" type="parTrans" cxnId="{84C45E15-B79F-4460-8BE0-D6BEF886D0A0}">
      <dgm:prSet/>
      <dgm:spPr/>
      <dgm:t>
        <a:bodyPr/>
        <a:lstStyle/>
        <a:p>
          <a:endParaRPr lang="en-US"/>
        </a:p>
      </dgm:t>
    </dgm:pt>
    <dgm:pt modelId="{D08C7357-5D6A-418F-919B-781EC06A8916}" type="sibTrans" cxnId="{84C45E15-B79F-4460-8BE0-D6BEF886D0A0}">
      <dgm:prSet/>
      <dgm:spPr/>
      <dgm:t>
        <a:bodyPr/>
        <a:lstStyle/>
        <a:p>
          <a:endParaRPr lang="en-US"/>
        </a:p>
      </dgm:t>
    </dgm:pt>
    <dgm:pt modelId="{FD64CA64-343C-4576-8BA3-9E06CA2A1F11}">
      <dgm:prSet/>
      <dgm:spPr/>
      <dgm:t>
        <a:bodyPr/>
        <a:lstStyle/>
        <a:p>
          <a:r>
            <a:rPr lang="es-CL" b="1" dirty="0"/>
            <a:t>Acceder a beneficios que otorga la Ley de Copropiedad a los CVS</a:t>
          </a:r>
          <a:endParaRPr lang="en-US" b="1" dirty="0"/>
        </a:p>
      </dgm:t>
    </dgm:pt>
    <dgm:pt modelId="{C0053D06-67E9-430E-BB50-7F3949AAEC1A}" type="parTrans" cxnId="{15B17789-8766-4A2D-B2D9-9FC1DBAA26D6}">
      <dgm:prSet/>
      <dgm:spPr/>
      <dgm:t>
        <a:bodyPr/>
        <a:lstStyle/>
        <a:p>
          <a:endParaRPr lang="en-US"/>
        </a:p>
      </dgm:t>
    </dgm:pt>
    <dgm:pt modelId="{890DD2D9-7EBC-4327-AFA3-BF36E1D10D79}" type="sibTrans" cxnId="{15B17789-8766-4A2D-B2D9-9FC1DBAA26D6}">
      <dgm:prSet/>
      <dgm:spPr/>
      <dgm:t>
        <a:bodyPr/>
        <a:lstStyle/>
        <a:p>
          <a:endParaRPr lang="en-US"/>
        </a:p>
      </dgm:t>
    </dgm:pt>
    <dgm:pt modelId="{3D3B6183-1BED-4241-AD17-F87F33F4C194}" type="pres">
      <dgm:prSet presAssocID="{DCB5FB68-7349-4B0A-9C05-00D2DC9B4AE4}" presName="Name0" presStyleCnt="0">
        <dgm:presLayoutVars>
          <dgm:dir/>
          <dgm:resizeHandles val="exact"/>
        </dgm:presLayoutVars>
      </dgm:prSet>
      <dgm:spPr/>
    </dgm:pt>
    <dgm:pt modelId="{89FE97A1-BA29-4D6C-8C5D-51BE15488DA1}" type="pres">
      <dgm:prSet presAssocID="{DCB5FB68-7349-4B0A-9C05-00D2DC9B4AE4}" presName="cycle" presStyleCnt="0"/>
      <dgm:spPr/>
    </dgm:pt>
    <dgm:pt modelId="{DB43BDC6-D2C4-43E5-B4CF-F6AB239E8576}" type="pres">
      <dgm:prSet presAssocID="{19757CA8-F409-4C17-A0FA-E5C410965BB6}" presName="nodeFirstNode" presStyleLbl="node1" presStyleIdx="0" presStyleCnt="6">
        <dgm:presLayoutVars>
          <dgm:bulletEnabled val="1"/>
        </dgm:presLayoutVars>
      </dgm:prSet>
      <dgm:spPr/>
    </dgm:pt>
    <dgm:pt modelId="{213ED0D2-C582-47E9-9867-ED080176D826}" type="pres">
      <dgm:prSet presAssocID="{9954B8D6-4593-40CA-A117-BF7919C16C94}" presName="sibTransFirstNode" presStyleLbl="bgShp" presStyleIdx="0" presStyleCnt="1"/>
      <dgm:spPr/>
    </dgm:pt>
    <dgm:pt modelId="{4CC258C7-4837-496A-A06C-CB3D0A94546B}" type="pres">
      <dgm:prSet presAssocID="{7FF1BDA5-3390-47CE-B9CA-FD728F77ABD9}" presName="nodeFollowingNodes" presStyleLbl="node1" presStyleIdx="1" presStyleCnt="6">
        <dgm:presLayoutVars>
          <dgm:bulletEnabled val="1"/>
        </dgm:presLayoutVars>
      </dgm:prSet>
      <dgm:spPr/>
    </dgm:pt>
    <dgm:pt modelId="{D7DADA26-786B-42E7-991A-7ECBAF27EB77}" type="pres">
      <dgm:prSet presAssocID="{5CD294B5-B8B2-457A-A392-8FAD805589B8}" presName="nodeFollowingNodes" presStyleLbl="node1" presStyleIdx="2" presStyleCnt="6">
        <dgm:presLayoutVars>
          <dgm:bulletEnabled val="1"/>
        </dgm:presLayoutVars>
      </dgm:prSet>
      <dgm:spPr/>
    </dgm:pt>
    <dgm:pt modelId="{C1516CFF-30CD-4F8F-A1EA-CB76D181FEB9}" type="pres">
      <dgm:prSet presAssocID="{377661BF-42E9-4F54-AD93-85725C6FC515}" presName="nodeFollowingNodes" presStyleLbl="node1" presStyleIdx="3" presStyleCnt="6">
        <dgm:presLayoutVars>
          <dgm:bulletEnabled val="1"/>
        </dgm:presLayoutVars>
      </dgm:prSet>
      <dgm:spPr/>
    </dgm:pt>
    <dgm:pt modelId="{36BE1C50-EE9B-46DB-812B-F5D8655987C2}" type="pres">
      <dgm:prSet presAssocID="{CF080CBB-088B-4E2E-826C-16AEE3AB0862}" presName="nodeFollowingNodes" presStyleLbl="node1" presStyleIdx="4" presStyleCnt="6">
        <dgm:presLayoutVars>
          <dgm:bulletEnabled val="1"/>
        </dgm:presLayoutVars>
      </dgm:prSet>
      <dgm:spPr/>
    </dgm:pt>
    <dgm:pt modelId="{2112C8DD-6DB1-4155-8F4D-17FF0CB9F34E}" type="pres">
      <dgm:prSet presAssocID="{FD64CA64-343C-4576-8BA3-9E06CA2A1F11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84C45E15-B79F-4460-8BE0-D6BEF886D0A0}" srcId="{DCB5FB68-7349-4B0A-9C05-00D2DC9B4AE4}" destId="{CF080CBB-088B-4E2E-826C-16AEE3AB0862}" srcOrd="4" destOrd="0" parTransId="{4BF91812-260F-4E03-B319-8FCE71F7E67B}" sibTransId="{D08C7357-5D6A-418F-919B-781EC06A8916}"/>
    <dgm:cxn modelId="{6D7C9525-8FD8-4826-B760-E06E0C822E1A}" type="presOf" srcId="{7FF1BDA5-3390-47CE-B9CA-FD728F77ABD9}" destId="{4CC258C7-4837-496A-A06C-CB3D0A94546B}" srcOrd="0" destOrd="0" presId="urn:microsoft.com/office/officeart/2005/8/layout/cycle3"/>
    <dgm:cxn modelId="{BFA51561-F2E3-4E45-B423-E82E7A3BDF96}" type="presOf" srcId="{DCB5FB68-7349-4B0A-9C05-00D2DC9B4AE4}" destId="{3D3B6183-1BED-4241-AD17-F87F33F4C194}" srcOrd="0" destOrd="0" presId="urn:microsoft.com/office/officeart/2005/8/layout/cycle3"/>
    <dgm:cxn modelId="{2E6D4461-B025-49DA-B803-E9A78A07CD26}" srcId="{DCB5FB68-7349-4B0A-9C05-00D2DC9B4AE4}" destId="{7FF1BDA5-3390-47CE-B9CA-FD728F77ABD9}" srcOrd="1" destOrd="0" parTransId="{5887D602-B7CE-4A4B-B90A-5CE3AE2B0A22}" sibTransId="{9099DD26-66D6-4612-8A4B-D54A281E03AA}"/>
    <dgm:cxn modelId="{C7922643-1427-44FA-B1CB-0CD6BA0D6FED}" type="presOf" srcId="{5CD294B5-B8B2-457A-A392-8FAD805589B8}" destId="{D7DADA26-786B-42E7-991A-7ECBAF27EB77}" srcOrd="0" destOrd="0" presId="urn:microsoft.com/office/officeart/2005/8/layout/cycle3"/>
    <dgm:cxn modelId="{8B57764B-5804-414E-851D-19BBC84E8CCD}" srcId="{DCB5FB68-7349-4B0A-9C05-00D2DC9B4AE4}" destId="{19757CA8-F409-4C17-A0FA-E5C410965BB6}" srcOrd="0" destOrd="0" parTransId="{F14ADC73-7A5A-4DAF-864D-60783BF4EC8C}" sibTransId="{9954B8D6-4593-40CA-A117-BF7919C16C94}"/>
    <dgm:cxn modelId="{5F222572-D1C2-4DB4-BD63-C6752D325A88}" type="presOf" srcId="{377661BF-42E9-4F54-AD93-85725C6FC515}" destId="{C1516CFF-30CD-4F8F-A1EA-CB76D181FEB9}" srcOrd="0" destOrd="0" presId="urn:microsoft.com/office/officeart/2005/8/layout/cycle3"/>
    <dgm:cxn modelId="{EB833057-6356-4FBC-B595-E3C242476B8E}" type="presOf" srcId="{CF080CBB-088B-4E2E-826C-16AEE3AB0862}" destId="{36BE1C50-EE9B-46DB-812B-F5D8655987C2}" srcOrd="0" destOrd="0" presId="urn:microsoft.com/office/officeart/2005/8/layout/cycle3"/>
    <dgm:cxn modelId="{F5459187-A691-4AF9-B95E-46DC36450438}" srcId="{DCB5FB68-7349-4B0A-9C05-00D2DC9B4AE4}" destId="{377661BF-42E9-4F54-AD93-85725C6FC515}" srcOrd="3" destOrd="0" parTransId="{2134DAF9-583D-4A31-8443-64CA04264D3B}" sibTransId="{7CCA5C35-40B2-42C1-AC06-8CEBEE356F87}"/>
    <dgm:cxn modelId="{15B17789-8766-4A2D-B2D9-9FC1DBAA26D6}" srcId="{DCB5FB68-7349-4B0A-9C05-00D2DC9B4AE4}" destId="{FD64CA64-343C-4576-8BA3-9E06CA2A1F11}" srcOrd="5" destOrd="0" parTransId="{C0053D06-67E9-430E-BB50-7F3949AAEC1A}" sibTransId="{890DD2D9-7EBC-4327-AFA3-BF36E1D10D79}"/>
    <dgm:cxn modelId="{91AF598A-26C3-4770-8E65-54281185C0E1}" type="presOf" srcId="{9954B8D6-4593-40CA-A117-BF7919C16C94}" destId="{213ED0D2-C582-47E9-9867-ED080176D826}" srcOrd="0" destOrd="0" presId="urn:microsoft.com/office/officeart/2005/8/layout/cycle3"/>
    <dgm:cxn modelId="{1DEA9F9A-0D49-4D3B-8DA1-7206F1721860}" type="presOf" srcId="{FD64CA64-343C-4576-8BA3-9E06CA2A1F11}" destId="{2112C8DD-6DB1-4155-8F4D-17FF0CB9F34E}" srcOrd="0" destOrd="0" presId="urn:microsoft.com/office/officeart/2005/8/layout/cycle3"/>
    <dgm:cxn modelId="{9E9772C5-7D58-44DF-B860-3490BB1CE159}" srcId="{DCB5FB68-7349-4B0A-9C05-00D2DC9B4AE4}" destId="{5CD294B5-B8B2-457A-A392-8FAD805589B8}" srcOrd="2" destOrd="0" parTransId="{8508983D-C350-4392-A024-010A31BFA153}" sibTransId="{A6A7F508-6BA4-4F79-8B53-F997527BEDC2}"/>
    <dgm:cxn modelId="{0B8405D4-ACDC-4B0B-8718-3470902FD497}" type="presOf" srcId="{19757CA8-F409-4C17-A0FA-E5C410965BB6}" destId="{DB43BDC6-D2C4-43E5-B4CF-F6AB239E8576}" srcOrd="0" destOrd="0" presId="urn:microsoft.com/office/officeart/2005/8/layout/cycle3"/>
    <dgm:cxn modelId="{9501F546-1BD8-4DB3-AA1E-8C52EB9EB2CA}" type="presParOf" srcId="{3D3B6183-1BED-4241-AD17-F87F33F4C194}" destId="{89FE97A1-BA29-4D6C-8C5D-51BE15488DA1}" srcOrd="0" destOrd="0" presId="urn:microsoft.com/office/officeart/2005/8/layout/cycle3"/>
    <dgm:cxn modelId="{C085E6B2-F4CD-421E-A942-DB08AA8FFE8B}" type="presParOf" srcId="{89FE97A1-BA29-4D6C-8C5D-51BE15488DA1}" destId="{DB43BDC6-D2C4-43E5-B4CF-F6AB239E8576}" srcOrd="0" destOrd="0" presId="urn:microsoft.com/office/officeart/2005/8/layout/cycle3"/>
    <dgm:cxn modelId="{D4E6BA6D-500F-4116-B477-AD286754A7C1}" type="presParOf" srcId="{89FE97A1-BA29-4D6C-8C5D-51BE15488DA1}" destId="{213ED0D2-C582-47E9-9867-ED080176D826}" srcOrd="1" destOrd="0" presId="urn:microsoft.com/office/officeart/2005/8/layout/cycle3"/>
    <dgm:cxn modelId="{C9B72AA5-B358-494D-95D8-932AF264C6AB}" type="presParOf" srcId="{89FE97A1-BA29-4D6C-8C5D-51BE15488DA1}" destId="{4CC258C7-4837-496A-A06C-CB3D0A94546B}" srcOrd="2" destOrd="0" presId="urn:microsoft.com/office/officeart/2005/8/layout/cycle3"/>
    <dgm:cxn modelId="{3C5250AB-631F-457E-AE41-588D27CC37DB}" type="presParOf" srcId="{89FE97A1-BA29-4D6C-8C5D-51BE15488DA1}" destId="{D7DADA26-786B-42E7-991A-7ECBAF27EB77}" srcOrd="3" destOrd="0" presId="urn:microsoft.com/office/officeart/2005/8/layout/cycle3"/>
    <dgm:cxn modelId="{EECA945C-C028-4E2C-8319-7AD70E065DE6}" type="presParOf" srcId="{89FE97A1-BA29-4D6C-8C5D-51BE15488DA1}" destId="{C1516CFF-30CD-4F8F-A1EA-CB76D181FEB9}" srcOrd="4" destOrd="0" presId="urn:microsoft.com/office/officeart/2005/8/layout/cycle3"/>
    <dgm:cxn modelId="{2E3B44A1-8F5D-4F0F-A203-A4D958FBD32E}" type="presParOf" srcId="{89FE97A1-BA29-4D6C-8C5D-51BE15488DA1}" destId="{36BE1C50-EE9B-46DB-812B-F5D8655987C2}" srcOrd="5" destOrd="0" presId="urn:microsoft.com/office/officeart/2005/8/layout/cycle3"/>
    <dgm:cxn modelId="{59DD551B-D5C6-4502-9B56-EABF78F71ABF}" type="presParOf" srcId="{89FE97A1-BA29-4D6C-8C5D-51BE15488DA1}" destId="{2112C8DD-6DB1-4155-8F4D-17FF0CB9F34E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5610C0-76C3-4126-9152-0603BB2458C9}" type="doc">
      <dgm:prSet loTypeId="urn:microsoft.com/office/officeart/2005/8/layout/hProcess9" loCatId="process" qsTypeId="urn:microsoft.com/office/officeart/2005/8/quickstyle/simple1#3" qsCatId="simple" csTypeId="urn:microsoft.com/office/officeart/2005/8/colors/colorful3#2" csCatId="colorful" phldr="1"/>
      <dgm:spPr/>
    </dgm:pt>
    <dgm:pt modelId="{24F1FBD0-9954-4659-8311-7877BE2A8C33}">
      <dgm:prSet phldrT="[Texto]"/>
      <dgm:spPr/>
      <dgm:t>
        <a:bodyPr/>
        <a:lstStyle/>
        <a:p>
          <a:r>
            <a:rPr lang="es-CL" b="1" dirty="0">
              <a:latin typeface="Aptos" panose="020B0004020202020204" pitchFamily="34" charset="0"/>
            </a:rPr>
            <a:t>Abordar conflictos y considerar expectativas comunes a través de acuerdos legítimos y compromisos efectivos.</a:t>
          </a:r>
          <a:endParaRPr lang="es-CL" dirty="0"/>
        </a:p>
      </dgm:t>
    </dgm:pt>
    <dgm:pt modelId="{97ECCF3C-F31B-426C-8886-9FFFC3AED33A}" type="parTrans" cxnId="{F5155F4E-974C-4844-9A9C-21E9993DDFAE}">
      <dgm:prSet/>
      <dgm:spPr/>
      <dgm:t>
        <a:bodyPr/>
        <a:lstStyle/>
        <a:p>
          <a:endParaRPr lang="es-CL"/>
        </a:p>
      </dgm:t>
    </dgm:pt>
    <dgm:pt modelId="{784C230C-6F8F-4A21-9691-2730306717B2}" type="sibTrans" cxnId="{F5155F4E-974C-4844-9A9C-21E9993DDFAE}">
      <dgm:prSet/>
      <dgm:spPr/>
      <dgm:t>
        <a:bodyPr/>
        <a:lstStyle/>
        <a:p>
          <a:endParaRPr lang="es-CL"/>
        </a:p>
      </dgm:t>
    </dgm:pt>
    <dgm:pt modelId="{F3B73539-836E-420C-92D7-A3506B8BB88C}">
      <dgm:prSet phldrT="[Texto]"/>
      <dgm:spPr/>
      <dgm:t>
        <a:bodyPr/>
        <a:lstStyle/>
        <a:p>
          <a:r>
            <a:rPr lang="es-CL" b="1" dirty="0">
              <a:latin typeface="Aptos"/>
            </a:rPr>
            <a:t>Ejercer derechos sobre la propiedad común sin limitar el ejercicio de derechos de los demás.</a:t>
          </a:r>
          <a:endParaRPr lang="es-CL" dirty="0"/>
        </a:p>
      </dgm:t>
    </dgm:pt>
    <dgm:pt modelId="{D9A2311C-3722-40A5-849E-DFBEE48D9D61}" type="parTrans" cxnId="{06E25C73-5B07-47F9-841B-DBD8DC02DF9C}">
      <dgm:prSet/>
      <dgm:spPr/>
      <dgm:t>
        <a:bodyPr/>
        <a:lstStyle/>
        <a:p>
          <a:endParaRPr lang="es-CL"/>
        </a:p>
      </dgm:t>
    </dgm:pt>
    <dgm:pt modelId="{91DE1075-BCB8-4B03-B982-9FA4BD2841B7}" type="sibTrans" cxnId="{06E25C73-5B07-47F9-841B-DBD8DC02DF9C}">
      <dgm:prSet/>
      <dgm:spPr/>
      <dgm:t>
        <a:bodyPr/>
        <a:lstStyle/>
        <a:p>
          <a:endParaRPr lang="es-CL"/>
        </a:p>
      </dgm:t>
    </dgm:pt>
    <dgm:pt modelId="{69921E24-1E1E-413F-90C2-2698A25C59A1}">
      <dgm:prSet/>
      <dgm:spPr/>
      <dgm:t>
        <a:bodyPr/>
        <a:lstStyle/>
        <a:p>
          <a:r>
            <a:rPr lang="es-CL" b="1" dirty="0">
              <a:latin typeface="Aptos"/>
            </a:rPr>
            <a:t>Asumir la propiedad común como un espacio del cual todas y todos son responsables.</a:t>
          </a:r>
          <a:endParaRPr lang="es-CL" b="1" dirty="0">
            <a:latin typeface="Aptos" panose="020B0004020202020204" pitchFamily="34" charset="0"/>
          </a:endParaRPr>
        </a:p>
      </dgm:t>
    </dgm:pt>
    <dgm:pt modelId="{1F13AD36-0980-4DAB-9D8F-4233B2AB5E52}" type="parTrans" cxnId="{9F7BA060-30D9-4E68-A8F8-4005C475581A}">
      <dgm:prSet/>
      <dgm:spPr/>
      <dgm:t>
        <a:bodyPr/>
        <a:lstStyle/>
        <a:p>
          <a:endParaRPr lang="es-CL"/>
        </a:p>
      </dgm:t>
    </dgm:pt>
    <dgm:pt modelId="{922B8EDD-CF87-45C9-87C5-4A87A4EADD8D}" type="sibTrans" cxnId="{9F7BA060-30D9-4E68-A8F8-4005C475581A}">
      <dgm:prSet/>
      <dgm:spPr/>
      <dgm:t>
        <a:bodyPr/>
        <a:lstStyle/>
        <a:p>
          <a:endParaRPr lang="es-CL"/>
        </a:p>
      </dgm:t>
    </dgm:pt>
    <dgm:pt modelId="{C2DEF6E4-6934-470E-A45D-3B9DE129E765}" type="pres">
      <dgm:prSet presAssocID="{7B5610C0-76C3-4126-9152-0603BB2458C9}" presName="CompostProcess" presStyleCnt="0">
        <dgm:presLayoutVars>
          <dgm:dir/>
          <dgm:resizeHandles val="exact"/>
        </dgm:presLayoutVars>
      </dgm:prSet>
      <dgm:spPr/>
    </dgm:pt>
    <dgm:pt modelId="{C8872F83-12CA-4D1C-95A0-8D734FA5E10D}" type="pres">
      <dgm:prSet presAssocID="{7B5610C0-76C3-4126-9152-0603BB2458C9}" presName="arrow" presStyleLbl="bgShp" presStyleIdx="0" presStyleCnt="1"/>
      <dgm:spPr/>
    </dgm:pt>
    <dgm:pt modelId="{322EEA72-64C0-4ABE-9AF6-94A710703401}" type="pres">
      <dgm:prSet presAssocID="{7B5610C0-76C3-4126-9152-0603BB2458C9}" presName="linearProcess" presStyleCnt="0"/>
      <dgm:spPr/>
    </dgm:pt>
    <dgm:pt modelId="{CA0AF456-C325-42FB-B27C-4754E22C9F34}" type="pres">
      <dgm:prSet presAssocID="{24F1FBD0-9954-4659-8311-7877BE2A8C33}" presName="textNode" presStyleLbl="node1" presStyleIdx="0" presStyleCnt="3">
        <dgm:presLayoutVars>
          <dgm:bulletEnabled val="1"/>
        </dgm:presLayoutVars>
      </dgm:prSet>
      <dgm:spPr/>
    </dgm:pt>
    <dgm:pt modelId="{0BD94F7A-90FC-4F61-AE25-9DCB4C0C6E6D}" type="pres">
      <dgm:prSet presAssocID="{784C230C-6F8F-4A21-9691-2730306717B2}" presName="sibTrans" presStyleCnt="0"/>
      <dgm:spPr/>
    </dgm:pt>
    <dgm:pt modelId="{8970EF7E-EAA4-49A2-B154-AA5035F3F6FB}" type="pres">
      <dgm:prSet presAssocID="{F3B73539-836E-420C-92D7-A3506B8BB88C}" presName="textNode" presStyleLbl="node1" presStyleIdx="1" presStyleCnt="3">
        <dgm:presLayoutVars>
          <dgm:bulletEnabled val="1"/>
        </dgm:presLayoutVars>
      </dgm:prSet>
      <dgm:spPr/>
    </dgm:pt>
    <dgm:pt modelId="{985CF2C8-64E5-4576-8BC0-AB6A11236B52}" type="pres">
      <dgm:prSet presAssocID="{91DE1075-BCB8-4B03-B982-9FA4BD2841B7}" presName="sibTrans" presStyleCnt="0"/>
      <dgm:spPr/>
    </dgm:pt>
    <dgm:pt modelId="{BB63FB24-35FD-429E-914E-A2F504DA7B0A}" type="pres">
      <dgm:prSet presAssocID="{69921E24-1E1E-413F-90C2-2698A25C59A1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10872D28-C415-486C-AFFC-D6D3E557DCB2}" type="presOf" srcId="{7B5610C0-76C3-4126-9152-0603BB2458C9}" destId="{C2DEF6E4-6934-470E-A45D-3B9DE129E765}" srcOrd="0" destOrd="0" presId="urn:microsoft.com/office/officeart/2005/8/layout/hProcess9"/>
    <dgm:cxn modelId="{9F7BA060-30D9-4E68-A8F8-4005C475581A}" srcId="{7B5610C0-76C3-4126-9152-0603BB2458C9}" destId="{69921E24-1E1E-413F-90C2-2698A25C59A1}" srcOrd="2" destOrd="0" parTransId="{1F13AD36-0980-4DAB-9D8F-4233B2AB5E52}" sibTransId="{922B8EDD-CF87-45C9-87C5-4A87A4EADD8D}"/>
    <dgm:cxn modelId="{F5155F4E-974C-4844-9A9C-21E9993DDFAE}" srcId="{7B5610C0-76C3-4126-9152-0603BB2458C9}" destId="{24F1FBD0-9954-4659-8311-7877BE2A8C33}" srcOrd="0" destOrd="0" parTransId="{97ECCF3C-F31B-426C-8886-9FFFC3AED33A}" sibTransId="{784C230C-6F8F-4A21-9691-2730306717B2}"/>
    <dgm:cxn modelId="{06E25C73-5B07-47F9-841B-DBD8DC02DF9C}" srcId="{7B5610C0-76C3-4126-9152-0603BB2458C9}" destId="{F3B73539-836E-420C-92D7-A3506B8BB88C}" srcOrd="1" destOrd="0" parTransId="{D9A2311C-3722-40A5-849E-DFBEE48D9D61}" sibTransId="{91DE1075-BCB8-4B03-B982-9FA4BD2841B7}"/>
    <dgm:cxn modelId="{6855438B-22BC-4258-8B64-544C7425B3C7}" type="presOf" srcId="{69921E24-1E1E-413F-90C2-2698A25C59A1}" destId="{BB63FB24-35FD-429E-914E-A2F504DA7B0A}" srcOrd="0" destOrd="0" presId="urn:microsoft.com/office/officeart/2005/8/layout/hProcess9"/>
    <dgm:cxn modelId="{688AE8D0-55B2-4C58-8420-D554A91C517D}" type="presOf" srcId="{24F1FBD0-9954-4659-8311-7877BE2A8C33}" destId="{CA0AF456-C325-42FB-B27C-4754E22C9F34}" srcOrd="0" destOrd="0" presId="urn:microsoft.com/office/officeart/2005/8/layout/hProcess9"/>
    <dgm:cxn modelId="{9D295FDD-C414-46C9-8993-453147F34E98}" type="presOf" srcId="{F3B73539-836E-420C-92D7-A3506B8BB88C}" destId="{8970EF7E-EAA4-49A2-B154-AA5035F3F6FB}" srcOrd="0" destOrd="0" presId="urn:microsoft.com/office/officeart/2005/8/layout/hProcess9"/>
    <dgm:cxn modelId="{7BDD38B8-2968-40F6-8DF1-BFA854BD5826}" type="presParOf" srcId="{C2DEF6E4-6934-470E-A45D-3B9DE129E765}" destId="{C8872F83-12CA-4D1C-95A0-8D734FA5E10D}" srcOrd="0" destOrd="0" presId="urn:microsoft.com/office/officeart/2005/8/layout/hProcess9"/>
    <dgm:cxn modelId="{883FC0D9-B510-4A2E-876F-DC2D843ED332}" type="presParOf" srcId="{C2DEF6E4-6934-470E-A45D-3B9DE129E765}" destId="{322EEA72-64C0-4ABE-9AF6-94A710703401}" srcOrd="1" destOrd="0" presId="urn:microsoft.com/office/officeart/2005/8/layout/hProcess9"/>
    <dgm:cxn modelId="{19105825-116D-460A-9B30-B38D4121B2B3}" type="presParOf" srcId="{322EEA72-64C0-4ABE-9AF6-94A710703401}" destId="{CA0AF456-C325-42FB-B27C-4754E22C9F34}" srcOrd="0" destOrd="0" presId="urn:microsoft.com/office/officeart/2005/8/layout/hProcess9"/>
    <dgm:cxn modelId="{F0BA039B-DAF0-43E3-8834-2E314A984456}" type="presParOf" srcId="{322EEA72-64C0-4ABE-9AF6-94A710703401}" destId="{0BD94F7A-90FC-4F61-AE25-9DCB4C0C6E6D}" srcOrd="1" destOrd="0" presId="urn:microsoft.com/office/officeart/2005/8/layout/hProcess9"/>
    <dgm:cxn modelId="{5D07F94F-DFE2-4514-8E48-D57EF7521E70}" type="presParOf" srcId="{322EEA72-64C0-4ABE-9AF6-94A710703401}" destId="{8970EF7E-EAA4-49A2-B154-AA5035F3F6FB}" srcOrd="2" destOrd="0" presId="urn:microsoft.com/office/officeart/2005/8/layout/hProcess9"/>
    <dgm:cxn modelId="{0DA075B3-FF77-4D96-B1A7-56FF7D1C9FB5}" type="presParOf" srcId="{322EEA72-64C0-4ABE-9AF6-94A710703401}" destId="{985CF2C8-64E5-4576-8BC0-AB6A11236B52}" srcOrd="3" destOrd="0" presId="urn:microsoft.com/office/officeart/2005/8/layout/hProcess9"/>
    <dgm:cxn modelId="{A243CC4A-62DB-4190-B0D1-B964C2839BF3}" type="presParOf" srcId="{322EEA72-64C0-4ABE-9AF6-94A710703401}" destId="{BB63FB24-35FD-429E-914E-A2F504DA7B0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36A395-050D-459F-AB57-C753586D663C}" type="doc">
      <dgm:prSet loTypeId="urn:microsoft.com/office/officeart/2005/8/layout/vList2" loCatId="list" qsTypeId="urn:microsoft.com/office/officeart/2005/8/quickstyle/simple1#4" qsCatId="simple" csTypeId="urn:microsoft.com/office/officeart/2005/8/colors/colorful5#2" csCatId="colorful" phldr="1"/>
      <dgm:spPr/>
      <dgm:t>
        <a:bodyPr/>
        <a:lstStyle/>
        <a:p>
          <a:endParaRPr lang="es-CL"/>
        </a:p>
      </dgm:t>
    </dgm:pt>
    <dgm:pt modelId="{E25D6F64-40B3-4F20-9AA5-1D12AA334964}">
      <dgm:prSet phldrT="[Texto]"/>
      <dgm:spPr/>
      <dgm:t>
        <a:bodyPr/>
        <a:lstStyle/>
        <a:p>
          <a:r>
            <a:rPr kumimoji="0" lang="es-CL" i="0" strike="noStrike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La colaboración </a:t>
          </a:r>
          <a:r>
            <a:rPr kumimoji="0" lang="es-CL" i="0" u="none" strike="noStrike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de todas y todos es fundamental, como el respeto y cuidado. Generando espacios de mayor seguridad</a:t>
          </a:r>
          <a:endParaRPr lang="es-CL" dirty="0"/>
        </a:p>
      </dgm:t>
    </dgm:pt>
    <dgm:pt modelId="{27161146-0B8F-4EE8-AA9F-3638541C4FA9}" type="parTrans" cxnId="{E95879F3-B23B-4DBE-8569-60A1CB99E9F0}">
      <dgm:prSet/>
      <dgm:spPr/>
      <dgm:t>
        <a:bodyPr/>
        <a:lstStyle/>
        <a:p>
          <a:endParaRPr lang="es-CL"/>
        </a:p>
      </dgm:t>
    </dgm:pt>
    <dgm:pt modelId="{4823D3FA-509D-462D-AF9C-BED5B181B14C}" type="sibTrans" cxnId="{E95879F3-B23B-4DBE-8569-60A1CB99E9F0}">
      <dgm:prSet/>
      <dgm:spPr/>
      <dgm:t>
        <a:bodyPr/>
        <a:lstStyle/>
        <a:p>
          <a:endParaRPr lang="es-CL"/>
        </a:p>
      </dgm:t>
    </dgm:pt>
    <dgm:pt modelId="{89A0D489-FED4-40CB-8C69-C3A2438FE779}">
      <dgm:prSet phldrT="[Texto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kumimoji="0" lang="es-CL" i="0" strike="noStrike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 participación de las personas que habitan el condominio es esencial para tomar decisiones, transparentes y democráticas. </a:t>
          </a:r>
          <a:endParaRPr lang="es-CL" dirty="0"/>
        </a:p>
      </dgm:t>
    </dgm:pt>
    <dgm:pt modelId="{B7CD3A35-AD40-43CB-A865-6790EE032318}" type="parTrans" cxnId="{ADBFE342-29B1-4562-9A83-7B968841D3F0}">
      <dgm:prSet/>
      <dgm:spPr/>
      <dgm:t>
        <a:bodyPr/>
        <a:lstStyle/>
        <a:p>
          <a:endParaRPr lang="es-CL"/>
        </a:p>
      </dgm:t>
    </dgm:pt>
    <dgm:pt modelId="{9FB94772-31D9-4DD1-B227-187DD756983B}" type="sibTrans" cxnId="{ADBFE342-29B1-4562-9A83-7B968841D3F0}">
      <dgm:prSet/>
      <dgm:spPr/>
      <dgm:t>
        <a:bodyPr/>
        <a:lstStyle/>
        <a:p>
          <a:endParaRPr lang="es-CL"/>
        </a:p>
      </dgm:t>
    </dgm:pt>
    <dgm:pt modelId="{9D673475-2749-45EE-B7A6-3958BDB23AC6}">
      <dgm:prSet phldrT="[Texto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kumimoji="0" lang="es-CL" i="0" strike="noStrike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Las obligaciones económicas son un deber de todas y todos, así mantenemos el condominio en buen estado, previniendo daños</a:t>
          </a:r>
          <a:endParaRPr lang="es-CL" dirty="0"/>
        </a:p>
      </dgm:t>
    </dgm:pt>
    <dgm:pt modelId="{48954387-0C37-44EF-9F6D-ADD41436D761}" type="parTrans" cxnId="{65F6AB64-3416-4E05-93C8-0F6096F15471}">
      <dgm:prSet/>
      <dgm:spPr/>
      <dgm:t>
        <a:bodyPr/>
        <a:lstStyle/>
        <a:p>
          <a:endParaRPr lang="es-CL"/>
        </a:p>
      </dgm:t>
    </dgm:pt>
    <dgm:pt modelId="{2B077CE8-E99D-45A7-9199-7F75460A3EEB}" type="sibTrans" cxnId="{65F6AB64-3416-4E05-93C8-0F6096F15471}">
      <dgm:prSet/>
      <dgm:spPr/>
      <dgm:t>
        <a:bodyPr/>
        <a:lstStyle/>
        <a:p>
          <a:endParaRPr lang="es-CL"/>
        </a:p>
      </dgm:t>
    </dgm:pt>
    <dgm:pt modelId="{4F628F67-DF67-4B55-9F18-B596782E08B3}">
      <dgm:prSet phldrT="[Texto]"/>
      <dgm:spPr/>
      <dgm:t>
        <a:bodyPr/>
        <a:lstStyle/>
        <a:p>
          <a:pPr>
            <a:buClrTx/>
            <a:buSzTx/>
            <a:buFont typeface="Arial" panose="020B0604020202020204" pitchFamily="34" charset="0"/>
            <a:buChar char="•"/>
          </a:pPr>
          <a:r>
            <a:rPr kumimoji="0" lang="es-CL" i="0" u="none" strike="noStrike" cap="none" spc="0" normalizeH="0" baseline="0" noProof="0" dirty="0">
              <a:ln/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rPr>
            <a:t>Conocer las normas de convivencia y funcionamiento, es responsabilidad de todas y todos </a:t>
          </a:r>
          <a:endParaRPr lang="es-CL" dirty="0"/>
        </a:p>
      </dgm:t>
    </dgm:pt>
    <dgm:pt modelId="{FA4F7A60-5D5A-4188-8834-5737330A699C}" type="sibTrans" cxnId="{4E1512EC-342E-4735-AEE9-D2D12D112140}">
      <dgm:prSet/>
      <dgm:spPr/>
      <dgm:t>
        <a:bodyPr/>
        <a:lstStyle/>
        <a:p>
          <a:endParaRPr lang="es-CL"/>
        </a:p>
      </dgm:t>
    </dgm:pt>
    <dgm:pt modelId="{7F7331D7-9DDF-4CF3-8546-20934E0936F6}" type="parTrans" cxnId="{4E1512EC-342E-4735-AEE9-D2D12D112140}">
      <dgm:prSet/>
      <dgm:spPr/>
      <dgm:t>
        <a:bodyPr/>
        <a:lstStyle/>
        <a:p>
          <a:endParaRPr lang="es-CL"/>
        </a:p>
      </dgm:t>
    </dgm:pt>
    <dgm:pt modelId="{092746E0-6691-407A-B738-EA03C78C484B}" type="pres">
      <dgm:prSet presAssocID="{B736A395-050D-459F-AB57-C753586D663C}" presName="linear" presStyleCnt="0">
        <dgm:presLayoutVars>
          <dgm:animLvl val="lvl"/>
          <dgm:resizeHandles val="exact"/>
        </dgm:presLayoutVars>
      </dgm:prSet>
      <dgm:spPr/>
    </dgm:pt>
    <dgm:pt modelId="{8CEBC77C-274A-44FB-B936-75C4D37BCD01}" type="pres">
      <dgm:prSet presAssocID="{E25D6F64-40B3-4F20-9AA5-1D12AA3349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2A0E547-8FE0-437F-B4C8-2207481D7494}" type="pres">
      <dgm:prSet presAssocID="{4823D3FA-509D-462D-AF9C-BED5B181B14C}" presName="spacer" presStyleCnt="0"/>
      <dgm:spPr/>
    </dgm:pt>
    <dgm:pt modelId="{18842357-91BC-42A6-BEA8-A6D9675B21E1}" type="pres">
      <dgm:prSet presAssocID="{89A0D489-FED4-40CB-8C69-C3A2438FE7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D20A522-5E06-48D0-8CCA-6ADECFB18DED}" type="pres">
      <dgm:prSet presAssocID="{9FB94772-31D9-4DD1-B227-187DD756983B}" presName="spacer" presStyleCnt="0"/>
      <dgm:spPr/>
    </dgm:pt>
    <dgm:pt modelId="{659F1A90-EA74-4975-8FB8-6A9578BE2865}" type="pres">
      <dgm:prSet presAssocID="{9D673475-2749-45EE-B7A6-3958BDB23AC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D52162E-284F-4250-B0E9-92ED2AD9D2A6}" type="pres">
      <dgm:prSet presAssocID="{2B077CE8-E99D-45A7-9199-7F75460A3EEB}" presName="spacer" presStyleCnt="0"/>
      <dgm:spPr/>
    </dgm:pt>
    <dgm:pt modelId="{81111B91-28A3-4AA1-B13A-1C911AA361F0}" type="pres">
      <dgm:prSet presAssocID="{4F628F67-DF67-4B55-9F18-B596782E08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FB65722-6705-4F1A-85EB-A80824FF6A70}" type="presOf" srcId="{E25D6F64-40B3-4F20-9AA5-1D12AA334964}" destId="{8CEBC77C-274A-44FB-B936-75C4D37BCD01}" srcOrd="0" destOrd="0" presId="urn:microsoft.com/office/officeart/2005/8/layout/vList2"/>
    <dgm:cxn modelId="{55B25C34-FE95-4114-886A-22CC589368E3}" type="presOf" srcId="{B736A395-050D-459F-AB57-C753586D663C}" destId="{092746E0-6691-407A-B738-EA03C78C484B}" srcOrd="0" destOrd="0" presId="urn:microsoft.com/office/officeart/2005/8/layout/vList2"/>
    <dgm:cxn modelId="{ADBFE342-29B1-4562-9A83-7B968841D3F0}" srcId="{B736A395-050D-459F-AB57-C753586D663C}" destId="{89A0D489-FED4-40CB-8C69-C3A2438FE779}" srcOrd="1" destOrd="0" parTransId="{B7CD3A35-AD40-43CB-A865-6790EE032318}" sibTransId="{9FB94772-31D9-4DD1-B227-187DD756983B}"/>
    <dgm:cxn modelId="{65F6AB64-3416-4E05-93C8-0F6096F15471}" srcId="{B736A395-050D-459F-AB57-C753586D663C}" destId="{9D673475-2749-45EE-B7A6-3958BDB23AC6}" srcOrd="2" destOrd="0" parTransId="{48954387-0C37-44EF-9F6D-ADD41436D761}" sibTransId="{2B077CE8-E99D-45A7-9199-7F75460A3EEB}"/>
    <dgm:cxn modelId="{711C979A-F5F8-47DC-A74E-6FDCC5BC6B73}" type="presOf" srcId="{9D673475-2749-45EE-B7A6-3958BDB23AC6}" destId="{659F1A90-EA74-4975-8FB8-6A9578BE2865}" srcOrd="0" destOrd="0" presId="urn:microsoft.com/office/officeart/2005/8/layout/vList2"/>
    <dgm:cxn modelId="{996063A8-E415-489F-9067-EFBC74114044}" type="presOf" srcId="{4F628F67-DF67-4B55-9F18-B596782E08B3}" destId="{81111B91-28A3-4AA1-B13A-1C911AA361F0}" srcOrd="0" destOrd="0" presId="urn:microsoft.com/office/officeart/2005/8/layout/vList2"/>
    <dgm:cxn modelId="{24F89DBE-EBF1-473A-BA29-4DBD33B2431E}" type="presOf" srcId="{89A0D489-FED4-40CB-8C69-C3A2438FE779}" destId="{18842357-91BC-42A6-BEA8-A6D9675B21E1}" srcOrd="0" destOrd="0" presId="urn:microsoft.com/office/officeart/2005/8/layout/vList2"/>
    <dgm:cxn modelId="{4E1512EC-342E-4735-AEE9-D2D12D112140}" srcId="{B736A395-050D-459F-AB57-C753586D663C}" destId="{4F628F67-DF67-4B55-9F18-B596782E08B3}" srcOrd="3" destOrd="0" parTransId="{7F7331D7-9DDF-4CF3-8546-20934E0936F6}" sibTransId="{FA4F7A60-5D5A-4188-8834-5737330A699C}"/>
    <dgm:cxn modelId="{E95879F3-B23B-4DBE-8569-60A1CB99E9F0}" srcId="{B736A395-050D-459F-AB57-C753586D663C}" destId="{E25D6F64-40B3-4F20-9AA5-1D12AA334964}" srcOrd="0" destOrd="0" parTransId="{27161146-0B8F-4EE8-AA9F-3638541C4FA9}" sibTransId="{4823D3FA-509D-462D-AF9C-BED5B181B14C}"/>
    <dgm:cxn modelId="{1CA41BD9-C7CB-45F6-BAFD-3C46156005BB}" type="presParOf" srcId="{092746E0-6691-407A-B738-EA03C78C484B}" destId="{8CEBC77C-274A-44FB-B936-75C4D37BCD01}" srcOrd="0" destOrd="0" presId="urn:microsoft.com/office/officeart/2005/8/layout/vList2"/>
    <dgm:cxn modelId="{3A06C8C7-D987-4131-96F6-1536E1066CF4}" type="presParOf" srcId="{092746E0-6691-407A-B738-EA03C78C484B}" destId="{02A0E547-8FE0-437F-B4C8-2207481D7494}" srcOrd="1" destOrd="0" presId="urn:microsoft.com/office/officeart/2005/8/layout/vList2"/>
    <dgm:cxn modelId="{5D380614-BA5F-4579-9500-E79890CB8681}" type="presParOf" srcId="{092746E0-6691-407A-B738-EA03C78C484B}" destId="{18842357-91BC-42A6-BEA8-A6D9675B21E1}" srcOrd="2" destOrd="0" presId="urn:microsoft.com/office/officeart/2005/8/layout/vList2"/>
    <dgm:cxn modelId="{31758751-0BB2-4E8A-A483-7AAF35F9C32A}" type="presParOf" srcId="{092746E0-6691-407A-B738-EA03C78C484B}" destId="{4D20A522-5E06-48D0-8CCA-6ADECFB18DED}" srcOrd="3" destOrd="0" presId="urn:microsoft.com/office/officeart/2005/8/layout/vList2"/>
    <dgm:cxn modelId="{39BD23D2-1200-42E2-8385-73C0473E3B08}" type="presParOf" srcId="{092746E0-6691-407A-B738-EA03C78C484B}" destId="{659F1A90-EA74-4975-8FB8-6A9578BE2865}" srcOrd="4" destOrd="0" presId="urn:microsoft.com/office/officeart/2005/8/layout/vList2"/>
    <dgm:cxn modelId="{3F56BCED-2076-429D-9348-48E2C269251C}" type="presParOf" srcId="{092746E0-6691-407A-B738-EA03C78C484B}" destId="{DD52162E-284F-4250-B0E9-92ED2AD9D2A6}" srcOrd="5" destOrd="0" presId="urn:microsoft.com/office/officeart/2005/8/layout/vList2"/>
    <dgm:cxn modelId="{BA391B3C-5890-461E-B184-C16B8E2FB8D9}" type="presParOf" srcId="{092746E0-6691-407A-B738-EA03C78C484B}" destId="{81111B91-28A3-4AA1-B13A-1C911AA361F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838C75-58C3-4155-9C25-5C782802FD64}" type="doc">
      <dgm:prSet loTypeId="urn:microsoft.com/office/officeart/2005/8/layout/hList7" loCatId="relationship" qsTypeId="urn:microsoft.com/office/officeart/2005/8/quickstyle/simple1#5" qsCatId="simple" csTypeId="urn:microsoft.com/office/officeart/2005/8/colors/accent1_1#1" csCatId="accent1" phldr="1"/>
      <dgm:spPr/>
      <dgm:t>
        <a:bodyPr/>
        <a:lstStyle/>
        <a:p>
          <a:endParaRPr lang="es-CL"/>
        </a:p>
      </dgm:t>
    </dgm:pt>
    <dgm:pt modelId="{406D2B3D-4DA0-4FA6-9319-F37BCAF3736E}">
      <dgm:prSet phldrT="[Texto]"/>
      <dgm:spPr/>
      <dgm:t>
        <a:bodyPr/>
        <a:lstStyle/>
        <a:p>
          <a:r>
            <a:rPr lang="es-CL" b="1" dirty="0">
              <a:solidFill>
                <a:srgbClr val="215F9A"/>
              </a:solidFill>
            </a:rPr>
            <a:t>1° Asamblea de copropietarios</a:t>
          </a:r>
        </a:p>
        <a:p>
          <a:endParaRPr lang="es-CL" b="1" dirty="0"/>
        </a:p>
        <a:p>
          <a:r>
            <a:rPr lang="es-CL" b="1" dirty="0"/>
            <a:t>Tomar decisiones mayoritarias  </a:t>
          </a:r>
        </a:p>
      </dgm:t>
    </dgm:pt>
    <dgm:pt modelId="{14D58307-01AC-4281-AD40-BFF7ACC371DE}" type="parTrans" cxnId="{E4D5630D-6ECF-4FFA-8B0A-E1F07BAD8B30}">
      <dgm:prSet/>
      <dgm:spPr/>
      <dgm:t>
        <a:bodyPr/>
        <a:lstStyle/>
        <a:p>
          <a:endParaRPr lang="es-CL"/>
        </a:p>
      </dgm:t>
    </dgm:pt>
    <dgm:pt modelId="{219A1DBB-C362-41FE-B6AE-2FAEC0E07BF0}" type="sibTrans" cxnId="{E4D5630D-6ECF-4FFA-8B0A-E1F07BAD8B30}">
      <dgm:prSet/>
      <dgm:spPr/>
      <dgm:t>
        <a:bodyPr/>
        <a:lstStyle/>
        <a:p>
          <a:endParaRPr lang="es-CL"/>
        </a:p>
      </dgm:t>
    </dgm:pt>
    <dgm:pt modelId="{88C8400E-89B5-41B4-8294-7C96E59E8A92}">
      <dgm:prSet phldrT="[Texto]"/>
      <dgm:spPr/>
      <dgm:t>
        <a:bodyPr/>
        <a:lstStyle/>
        <a:p>
          <a:r>
            <a:rPr lang="es-CL" b="1" dirty="0">
              <a:solidFill>
                <a:srgbClr val="215F9A"/>
              </a:solidFill>
            </a:rPr>
            <a:t>3° Mediación Extrajudicial Municipalidades</a:t>
          </a:r>
        </a:p>
        <a:p>
          <a:endParaRPr lang="es-CL" b="1" dirty="0"/>
        </a:p>
        <a:p>
          <a:r>
            <a:rPr lang="es-CL" b="1" dirty="0"/>
            <a:t>En el caso de los Condominios Sociales es obligatorio</a:t>
          </a:r>
        </a:p>
      </dgm:t>
    </dgm:pt>
    <dgm:pt modelId="{97D48FD3-7E46-45C6-BF26-5786F7B7BADE}" type="parTrans" cxnId="{22B762EE-5504-4D12-82E0-3AEBFD88EFC0}">
      <dgm:prSet/>
      <dgm:spPr/>
      <dgm:t>
        <a:bodyPr/>
        <a:lstStyle/>
        <a:p>
          <a:endParaRPr lang="es-CL"/>
        </a:p>
      </dgm:t>
    </dgm:pt>
    <dgm:pt modelId="{7894BF6E-312D-4798-948D-08FD1471446E}" type="sibTrans" cxnId="{22B762EE-5504-4D12-82E0-3AEBFD88EFC0}">
      <dgm:prSet/>
      <dgm:spPr/>
      <dgm:t>
        <a:bodyPr/>
        <a:lstStyle/>
        <a:p>
          <a:endParaRPr lang="es-CL"/>
        </a:p>
      </dgm:t>
    </dgm:pt>
    <dgm:pt modelId="{28D88BD4-BF27-4E38-8B76-BF1EF91E063C}">
      <dgm:prSet phldrT="[Texto]"/>
      <dgm:spPr/>
      <dgm:t>
        <a:bodyPr/>
        <a:lstStyle/>
        <a:p>
          <a:r>
            <a:rPr lang="es-CL" b="1" dirty="0">
              <a:solidFill>
                <a:srgbClr val="215F9A"/>
              </a:solidFill>
            </a:rPr>
            <a:t>4° Juzgado de Policía Local</a:t>
          </a:r>
        </a:p>
        <a:p>
          <a:endParaRPr lang="es-CL" b="1" dirty="0"/>
        </a:p>
        <a:p>
          <a:r>
            <a:rPr lang="es-CL" b="1" dirty="0"/>
            <a:t>Resuelve judicialmente</a:t>
          </a:r>
        </a:p>
      </dgm:t>
    </dgm:pt>
    <dgm:pt modelId="{15B0A788-B14E-46E9-AF8F-623682A7B935}" type="parTrans" cxnId="{56D72A0C-6293-4051-98E3-C8F666DE1372}">
      <dgm:prSet/>
      <dgm:spPr/>
      <dgm:t>
        <a:bodyPr/>
        <a:lstStyle/>
        <a:p>
          <a:endParaRPr lang="es-CL"/>
        </a:p>
      </dgm:t>
    </dgm:pt>
    <dgm:pt modelId="{D0EFFDCD-A211-4BF8-AC6A-DBAAE6F8A61E}" type="sibTrans" cxnId="{56D72A0C-6293-4051-98E3-C8F666DE1372}">
      <dgm:prSet/>
      <dgm:spPr/>
      <dgm:t>
        <a:bodyPr/>
        <a:lstStyle/>
        <a:p>
          <a:endParaRPr lang="es-CL"/>
        </a:p>
      </dgm:t>
    </dgm:pt>
    <dgm:pt modelId="{801D4143-C205-4ED3-B232-3DA250E9C6DF}">
      <dgm:prSet phldrT="[Texto]"/>
      <dgm:spPr/>
      <dgm:t>
        <a:bodyPr/>
        <a:lstStyle/>
        <a:p>
          <a:r>
            <a:rPr lang="es-CL" b="1" dirty="0">
              <a:solidFill>
                <a:srgbClr val="215F9A"/>
              </a:solidFill>
            </a:rPr>
            <a:t>2° Comité de Administración</a:t>
          </a:r>
        </a:p>
        <a:p>
          <a:endParaRPr lang="es-CL" b="1" dirty="0"/>
        </a:p>
        <a:p>
          <a:r>
            <a:rPr lang="es-CL" b="1" dirty="0"/>
            <a:t>Aplicar sanciones o establecer normas de </a:t>
          </a:r>
          <a:r>
            <a:rPr lang="es-CL" b="1" dirty="0" err="1"/>
            <a:t>adm</a:t>
          </a:r>
          <a:r>
            <a:rPr lang="es-CL" b="1" dirty="0">
              <a:latin typeface="Aptos Display" panose="02110004020202020204"/>
            </a:rPr>
            <a:t>.</a:t>
          </a:r>
          <a:r>
            <a:rPr lang="es-CL" b="1" dirty="0"/>
            <a:t> y convivencia</a:t>
          </a:r>
        </a:p>
      </dgm:t>
    </dgm:pt>
    <dgm:pt modelId="{3ED10A20-2CEF-4D35-9CF3-CC956956B189}" type="parTrans" cxnId="{EC2E1E55-9957-41D5-85C4-B7DD073F43EC}">
      <dgm:prSet/>
      <dgm:spPr/>
      <dgm:t>
        <a:bodyPr/>
        <a:lstStyle/>
        <a:p>
          <a:endParaRPr lang="es-CL"/>
        </a:p>
      </dgm:t>
    </dgm:pt>
    <dgm:pt modelId="{1525A739-EBED-4EF7-89B4-F5EED92D9AC1}" type="sibTrans" cxnId="{EC2E1E55-9957-41D5-85C4-B7DD073F43EC}">
      <dgm:prSet/>
      <dgm:spPr/>
      <dgm:t>
        <a:bodyPr/>
        <a:lstStyle/>
        <a:p>
          <a:endParaRPr lang="es-CL"/>
        </a:p>
      </dgm:t>
    </dgm:pt>
    <dgm:pt modelId="{E1023810-390F-4889-954A-3DE0AE037C42}" type="pres">
      <dgm:prSet presAssocID="{6D838C75-58C3-4155-9C25-5C782802FD64}" presName="Name0" presStyleCnt="0">
        <dgm:presLayoutVars>
          <dgm:dir/>
          <dgm:resizeHandles val="exact"/>
        </dgm:presLayoutVars>
      </dgm:prSet>
      <dgm:spPr/>
    </dgm:pt>
    <dgm:pt modelId="{C74A5AFB-55CD-446B-9F5D-D12E9EC583E0}" type="pres">
      <dgm:prSet presAssocID="{6D838C75-58C3-4155-9C25-5C782802FD64}" presName="fgShape" presStyleLbl="fgShp" presStyleIdx="0" presStyleCnt="1"/>
      <dgm:spPr/>
    </dgm:pt>
    <dgm:pt modelId="{09B5D5A9-48CB-4279-B2EE-A8E21FCF3A1F}" type="pres">
      <dgm:prSet presAssocID="{6D838C75-58C3-4155-9C25-5C782802FD64}" presName="linComp" presStyleCnt="0"/>
      <dgm:spPr/>
    </dgm:pt>
    <dgm:pt modelId="{358578AA-C6ED-4A27-9E52-B58D390D0017}" type="pres">
      <dgm:prSet presAssocID="{406D2B3D-4DA0-4FA6-9319-F37BCAF3736E}" presName="compNode" presStyleCnt="0"/>
      <dgm:spPr/>
    </dgm:pt>
    <dgm:pt modelId="{0277B0F9-739B-47E0-8C78-D0A9CAC01FA9}" type="pres">
      <dgm:prSet presAssocID="{406D2B3D-4DA0-4FA6-9319-F37BCAF3736E}" presName="bkgdShape" presStyleLbl="node1" presStyleIdx="0" presStyleCnt="4" custLinFactNeighborX="-509"/>
      <dgm:spPr/>
    </dgm:pt>
    <dgm:pt modelId="{A5420DAA-FE2E-408D-882A-02B417DA4A2D}" type="pres">
      <dgm:prSet presAssocID="{406D2B3D-4DA0-4FA6-9319-F37BCAF3736E}" presName="nodeTx" presStyleLbl="node1" presStyleIdx="0" presStyleCnt="4">
        <dgm:presLayoutVars>
          <dgm:bulletEnabled val="1"/>
        </dgm:presLayoutVars>
      </dgm:prSet>
      <dgm:spPr/>
    </dgm:pt>
    <dgm:pt modelId="{7EB28589-F961-48A1-B6A7-B8B29AC6BEA9}" type="pres">
      <dgm:prSet presAssocID="{406D2B3D-4DA0-4FA6-9319-F37BCAF3736E}" presName="invisiNode" presStyleLbl="node1" presStyleIdx="0" presStyleCnt="4"/>
      <dgm:spPr/>
    </dgm:pt>
    <dgm:pt modelId="{38F51347-E11B-4E8E-A713-808D7821FA0B}" type="pres">
      <dgm:prSet presAssocID="{406D2B3D-4DA0-4FA6-9319-F37BCAF3736E}" presName="imagNode" presStyleLbl="fgImgPlac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ón con relleno sólido"/>
        </a:ext>
      </dgm:extLst>
    </dgm:pt>
    <dgm:pt modelId="{2AAD12C4-F642-4418-BD8D-2EC5A761141B}" type="pres">
      <dgm:prSet presAssocID="{219A1DBB-C362-41FE-B6AE-2FAEC0E07BF0}" presName="sibTrans" presStyleLbl="sibTrans2D1" presStyleIdx="0" presStyleCnt="0"/>
      <dgm:spPr/>
    </dgm:pt>
    <dgm:pt modelId="{9477BC9B-B677-4620-838C-4F51BFDF2BC3}" type="pres">
      <dgm:prSet presAssocID="{801D4143-C205-4ED3-B232-3DA250E9C6DF}" presName="compNode" presStyleCnt="0"/>
      <dgm:spPr/>
    </dgm:pt>
    <dgm:pt modelId="{4FF0E0FA-9E2D-467F-A716-37B7122D5F65}" type="pres">
      <dgm:prSet presAssocID="{801D4143-C205-4ED3-B232-3DA250E9C6DF}" presName="bkgdShape" presStyleLbl="node1" presStyleIdx="1" presStyleCnt="4"/>
      <dgm:spPr/>
    </dgm:pt>
    <dgm:pt modelId="{6C5F77FD-00E8-479B-9C9C-7BD0584EECE3}" type="pres">
      <dgm:prSet presAssocID="{801D4143-C205-4ED3-B232-3DA250E9C6DF}" presName="nodeTx" presStyleLbl="node1" presStyleIdx="1" presStyleCnt="4">
        <dgm:presLayoutVars>
          <dgm:bulletEnabled val="1"/>
        </dgm:presLayoutVars>
      </dgm:prSet>
      <dgm:spPr/>
    </dgm:pt>
    <dgm:pt modelId="{A9551396-B52B-4E14-9AD8-0975FCACF2E9}" type="pres">
      <dgm:prSet presAssocID="{801D4143-C205-4ED3-B232-3DA250E9C6DF}" presName="invisiNode" presStyleLbl="node1" presStyleIdx="1" presStyleCnt="4"/>
      <dgm:spPr/>
    </dgm:pt>
    <dgm:pt modelId="{B3355634-5AA5-4904-A0BB-D320D892E6DF}" type="pres">
      <dgm:prSet presAssocID="{801D4143-C205-4ED3-B232-3DA250E9C6DF}" presName="imagNode" presStyleLbl="fgImgPlac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rección con relleno sólido"/>
        </a:ext>
      </dgm:extLst>
    </dgm:pt>
    <dgm:pt modelId="{34E8C36E-5C38-453B-AE46-A15C9A141923}" type="pres">
      <dgm:prSet presAssocID="{1525A739-EBED-4EF7-89B4-F5EED92D9AC1}" presName="sibTrans" presStyleLbl="sibTrans2D1" presStyleIdx="0" presStyleCnt="0"/>
      <dgm:spPr/>
    </dgm:pt>
    <dgm:pt modelId="{2C9E3F9B-35F4-4CC1-952B-5FC37C27C47E}" type="pres">
      <dgm:prSet presAssocID="{88C8400E-89B5-41B4-8294-7C96E59E8A92}" presName="compNode" presStyleCnt="0"/>
      <dgm:spPr/>
    </dgm:pt>
    <dgm:pt modelId="{7E277487-004C-42B8-8BFF-C47E4BA5045B}" type="pres">
      <dgm:prSet presAssocID="{88C8400E-89B5-41B4-8294-7C96E59E8A92}" presName="bkgdShape" presStyleLbl="node1" presStyleIdx="2" presStyleCnt="4"/>
      <dgm:spPr/>
    </dgm:pt>
    <dgm:pt modelId="{6527C382-4C61-465D-8FA6-378987BE075F}" type="pres">
      <dgm:prSet presAssocID="{88C8400E-89B5-41B4-8294-7C96E59E8A92}" presName="nodeTx" presStyleLbl="node1" presStyleIdx="2" presStyleCnt="4">
        <dgm:presLayoutVars>
          <dgm:bulletEnabled val="1"/>
        </dgm:presLayoutVars>
      </dgm:prSet>
      <dgm:spPr/>
    </dgm:pt>
    <dgm:pt modelId="{EB88DD0F-5A89-4EC5-A9AB-6A882C0E25CF}" type="pres">
      <dgm:prSet presAssocID="{88C8400E-89B5-41B4-8294-7C96E59E8A92}" presName="invisiNode" presStyleLbl="node1" presStyleIdx="2" presStyleCnt="4"/>
      <dgm:spPr/>
    </dgm:pt>
    <dgm:pt modelId="{FB8A96DF-B929-4439-B9F1-61452B336276}" type="pres">
      <dgm:prSet presAssocID="{88C8400E-89B5-41B4-8294-7C96E59E8A92}" presName="imagNode" presStyleLbl="fgImgPlac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entro educativo con relleno sólido"/>
        </a:ext>
      </dgm:extLst>
    </dgm:pt>
    <dgm:pt modelId="{40C0D833-C8EF-4622-80EB-016DC2E3378E}" type="pres">
      <dgm:prSet presAssocID="{7894BF6E-312D-4798-948D-08FD1471446E}" presName="sibTrans" presStyleLbl="sibTrans2D1" presStyleIdx="0" presStyleCnt="0"/>
      <dgm:spPr/>
    </dgm:pt>
    <dgm:pt modelId="{A9EC197D-BFA2-4BDE-B4B3-16EB7BC73D0C}" type="pres">
      <dgm:prSet presAssocID="{28D88BD4-BF27-4E38-8B76-BF1EF91E063C}" presName="compNode" presStyleCnt="0"/>
      <dgm:spPr/>
    </dgm:pt>
    <dgm:pt modelId="{245AA103-CEE2-4227-8009-3F5DE3209EAA}" type="pres">
      <dgm:prSet presAssocID="{28D88BD4-BF27-4E38-8B76-BF1EF91E063C}" presName="bkgdShape" presStyleLbl="node1" presStyleIdx="3" presStyleCnt="4"/>
      <dgm:spPr/>
    </dgm:pt>
    <dgm:pt modelId="{3B951135-2CB0-4483-A84A-D06F64A819E1}" type="pres">
      <dgm:prSet presAssocID="{28D88BD4-BF27-4E38-8B76-BF1EF91E063C}" presName="nodeTx" presStyleLbl="node1" presStyleIdx="3" presStyleCnt="4">
        <dgm:presLayoutVars>
          <dgm:bulletEnabled val="1"/>
        </dgm:presLayoutVars>
      </dgm:prSet>
      <dgm:spPr/>
    </dgm:pt>
    <dgm:pt modelId="{2F10324D-9EAF-4A83-8C66-038F7D5D8810}" type="pres">
      <dgm:prSet presAssocID="{28D88BD4-BF27-4E38-8B76-BF1EF91E063C}" presName="invisiNode" presStyleLbl="node1" presStyleIdx="3" presStyleCnt="4"/>
      <dgm:spPr/>
    </dgm:pt>
    <dgm:pt modelId="{9ED415B3-EBD7-4FA3-9ADA-71B354AA60D6}" type="pres">
      <dgm:prSet presAssocID="{28D88BD4-BF27-4E38-8B76-BF1EF91E063C}" presName="imagNode" presStyleLbl="fgImgPlac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illo de juez con relleno sólido"/>
        </a:ext>
      </dgm:extLst>
    </dgm:pt>
  </dgm:ptLst>
  <dgm:cxnLst>
    <dgm:cxn modelId="{56D72A0C-6293-4051-98E3-C8F666DE1372}" srcId="{6D838C75-58C3-4155-9C25-5C782802FD64}" destId="{28D88BD4-BF27-4E38-8B76-BF1EF91E063C}" srcOrd="3" destOrd="0" parTransId="{15B0A788-B14E-46E9-AF8F-623682A7B935}" sibTransId="{D0EFFDCD-A211-4BF8-AC6A-DBAAE6F8A61E}"/>
    <dgm:cxn modelId="{E4D5630D-6ECF-4FFA-8B0A-E1F07BAD8B30}" srcId="{6D838C75-58C3-4155-9C25-5C782802FD64}" destId="{406D2B3D-4DA0-4FA6-9319-F37BCAF3736E}" srcOrd="0" destOrd="0" parTransId="{14D58307-01AC-4281-AD40-BFF7ACC371DE}" sibTransId="{219A1DBB-C362-41FE-B6AE-2FAEC0E07BF0}"/>
    <dgm:cxn modelId="{79BE3018-F388-4ED1-BB2E-BBFF07C37404}" type="presOf" srcId="{406D2B3D-4DA0-4FA6-9319-F37BCAF3736E}" destId="{A5420DAA-FE2E-408D-882A-02B417DA4A2D}" srcOrd="1" destOrd="0" presId="urn:microsoft.com/office/officeart/2005/8/layout/hList7"/>
    <dgm:cxn modelId="{A9D5501C-C0B9-4459-B773-011EE0F115FE}" type="presOf" srcId="{88C8400E-89B5-41B4-8294-7C96E59E8A92}" destId="{7E277487-004C-42B8-8BFF-C47E4BA5045B}" srcOrd="0" destOrd="0" presId="urn:microsoft.com/office/officeart/2005/8/layout/hList7"/>
    <dgm:cxn modelId="{DEFE3121-F46C-48D7-9BA9-9882183B981D}" type="presOf" srcId="{88C8400E-89B5-41B4-8294-7C96E59E8A92}" destId="{6527C382-4C61-465D-8FA6-378987BE075F}" srcOrd="1" destOrd="0" presId="urn:microsoft.com/office/officeart/2005/8/layout/hList7"/>
    <dgm:cxn modelId="{2CDC262D-0405-4591-964A-1D6067845EE0}" type="presOf" srcId="{219A1DBB-C362-41FE-B6AE-2FAEC0E07BF0}" destId="{2AAD12C4-F642-4418-BD8D-2EC5A761141B}" srcOrd="0" destOrd="0" presId="urn:microsoft.com/office/officeart/2005/8/layout/hList7"/>
    <dgm:cxn modelId="{AFB8703B-6807-414E-A416-2B782CAD6E83}" type="presOf" srcId="{801D4143-C205-4ED3-B232-3DA250E9C6DF}" destId="{4FF0E0FA-9E2D-467F-A716-37B7122D5F65}" srcOrd="0" destOrd="0" presId="urn:microsoft.com/office/officeart/2005/8/layout/hList7"/>
    <dgm:cxn modelId="{2B23CC48-9D82-429E-8953-BCC1D7CF170A}" type="presOf" srcId="{28D88BD4-BF27-4E38-8B76-BF1EF91E063C}" destId="{245AA103-CEE2-4227-8009-3F5DE3209EAA}" srcOrd="0" destOrd="0" presId="urn:microsoft.com/office/officeart/2005/8/layout/hList7"/>
    <dgm:cxn modelId="{EC2E1E55-9957-41D5-85C4-B7DD073F43EC}" srcId="{6D838C75-58C3-4155-9C25-5C782802FD64}" destId="{801D4143-C205-4ED3-B232-3DA250E9C6DF}" srcOrd="1" destOrd="0" parTransId="{3ED10A20-2CEF-4D35-9CF3-CC956956B189}" sibTransId="{1525A739-EBED-4EF7-89B4-F5EED92D9AC1}"/>
    <dgm:cxn modelId="{61AC0E7D-8CA8-4657-B19C-8F208BB6CE9D}" type="presOf" srcId="{6D838C75-58C3-4155-9C25-5C782802FD64}" destId="{E1023810-390F-4889-954A-3DE0AE037C42}" srcOrd="0" destOrd="0" presId="urn:microsoft.com/office/officeart/2005/8/layout/hList7"/>
    <dgm:cxn modelId="{1BE7B6AB-4E00-4A74-9017-F7034F8ACF8C}" type="presOf" srcId="{406D2B3D-4DA0-4FA6-9319-F37BCAF3736E}" destId="{0277B0F9-739B-47E0-8C78-D0A9CAC01FA9}" srcOrd="0" destOrd="0" presId="urn:microsoft.com/office/officeart/2005/8/layout/hList7"/>
    <dgm:cxn modelId="{EBA84EDC-4A6F-46FB-BCD9-1356102BF85C}" type="presOf" srcId="{7894BF6E-312D-4798-948D-08FD1471446E}" destId="{40C0D833-C8EF-4622-80EB-016DC2E3378E}" srcOrd="0" destOrd="0" presId="urn:microsoft.com/office/officeart/2005/8/layout/hList7"/>
    <dgm:cxn modelId="{83C669DF-1065-4EC0-906C-8EE757890A3F}" type="presOf" srcId="{801D4143-C205-4ED3-B232-3DA250E9C6DF}" destId="{6C5F77FD-00E8-479B-9C9C-7BD0584EECE3}" srcOrd="1" destOrd="0" presId="urn:microsoft.com/office/officeart/2005/8/layout/hList7"/>
    <dgm:cxn modelId="{75C5EDE0-BFFB-40B2-BC51-2D89E8EC1C61}" type="presOf" srcId="{1525A739-EBED-4EF7-89B4-F5EED92D9AC1}" destId="{34E8C36E-5C38-453B-AE46-A15C9A141923}" srcOrd="0" destOrd="0" presId="urn:microsoft.com/office/officeart/2005/8/layout/hList7"/>
    <dgm:cxn modelId="{22B762EE-5504-4D12-82E0-3AEBFD88EFC0}" srcId="{6D838C75-58C3-4155-9C25-5C782802FD64}" destId="{88C8400E-89B5-41B4-8294-7C96E59E8A92}" srcOrd="2" destOrd="0" parTransId="{97D48FD3-7E46-45C6-BF26-5786F7B7BADE}" sibTransId="{7894BF6E-312D-4798-948D-08FD1471446E}"/>
    <dgm:cxn modelId="{E184A0FA-458D-4186-8CE2-D373FF7FC892}" type="presOf" srcId="{28D88BD4-BF27-4E38-8B76-BF1EF91E063C}" destId="{3B951135-2CB0-4483-A84A-D06F64A819E1}" srcOrd="1" destOrd="0" presId="urn:microsoft.com/office/officeart/2005/8/layout/hList7"/>
    <dgm:cxn modelId="{2B5FDCAB-B28E-49AE-B3E3-061410F81ECE}" type="presParOf" srcId="{E1023810-390F-4889-954A-3DE0AE037C42}" destId="{C74A5AFB-55CD-446B-9F5D-D12E9EC583E0}" srcOrd="0" destOrd="0" presId="urn:microsoft.com/office/officeart/2005/8/layout/hList7"/>
    <dgm:cxn modelId="{501055D4-0952-4FEB-A71C-668370C50401}" type="presParOf" srcId="{E1023810-390F-4889-954A-3DE0AE037C42}" destId="{09B5D5A9-48CB-4279-B2EE-A8E21FCF3A1F}" srcOrd="1" destOrd="0" presId="urn:microsoft.com/office/officeart/2005/8/layout/hList7"/>
    <dgm:cxn modelId="{B022A8A6-6BBD-4B6C-BD66-12FC8E2922C3}" type="presParOf" srcId="{09B5D5A9-48CB-4279-B2EE-A8E21FCF3A1F}" destId="{358578AA-C6ED-4A27-9E52-B58D390D0017}" srcOrd="0" destOrd="0" presId="urn:microsoft.com/office/officeart/2005/8/layout/hList7"/>
    <dgm:cxn modelId="{954BC68E-E13B-4CFB-BCB6-A0054C49199F}" type="presParOf" srcId="{358578AA-C6ED-4A27-9E52-B58D390D0017}" destId="{0277B0F9-739B-47E0-8C78-D0A9CAC01FA9}" srcOrd="0" destOrd="0" presId="urn:microsoft.com/office/officeart/2005/8/layout/hList7"/>
    <dgm:cxn modelId="{011E01D9-84F2-4D57-8012-E283C2AAD2C6}" type="presParOf" srcId="{358578AA-C6ED-4A27-9E52-B58D390D0017}" destId="{A5420DAA-FE2E-408D-882A-02B417DA4A2D}" srcOrd="1" destOrd="0" presId="urn:microsoft.com/office/officeart/2005/8/layout/hList7"/>
    <dgm:cxn modelId="{12C31E81-341A-4D24-AEE3-6065C45AC70E}" type="presParOf" srcId="{358578AA-C6ED-4A27-9E52-B58D390D0017}" destId="{7EB28589-F961-48A1-B6A7-B8B29AC6BEA9}" srcOrd="2" destOrd="0" presId="urn:microsoft.com/office/officeart/2005/8/layout/hList7"/>
    <dgm:cxn modelId="{3C75CAE6-103B-48C1-9F0B-41ECA0666506}" type="presParOf" srcId="{358578AA-C6ED-4A27-9E52-B58D390D0017}" destId="{38F51347-E11B-4E8E-A713-808D7821FA0B}" srcOrd="3" destOrd="0" presId="urn:microsoft.com/office/officeart/2005/8/layout/hList7"/>
    <dgm:cxn modelId="{55D8C439-1ECF-4CB2-92D4-E944B411E4B9}" type="presParOf" srcId="{09B5D5A9-48CB-4279-B2EE-A8E21FCF3A1F}" destId="{2AAD12C4-F642-4418-BD8D-2EC5A761141B}" srcOrd="1" destOrd="0" presId="urn:microsoft.com/office/officeart/2005/8/layout/hList7"/>
    <dgm:cxn modelId="{64D6DE3B-8EFD-4311-BC2B-CBD10B51F22A}" type="presParOf" srcId="{09B5D5A9-48CB-4279-B2EE-A8E21FCF3A1F}" destId="{9477BC9B-B677-4620-838C-4F51BFDF2BC3}" srcOrd="2" destOrd="0" presId="urn:microsoft.com/office/officeart/2005/8/layout/hList7"/>
    <dgm:cxn modelId="{14AA0AE3-C03A-415C-AE80-94BE32D8FE11}" type="presParOf" srcId="{9477BC9B-B677-4620-838C-4F51BFDF2BC3}" destId="{4FF0E0FA-9E2D-467F-A716-37B7122D5F65}" srcOrd="0" destOrd="0" presId="urn:microsoft.com/office/officeart/2005/8/layout/hList7"/>
    <dgm:cxn modelId="{B594CBD6-BE92-4427-B88B-EB0FF6AF9984}" type="presParOf" srcId="{9477BC9B-B677-4620-838C-4F51BFDF2BC3}" destId="{6C5F77FD-00E8-479B-9C9C-7BD0584EECE3}" srcOrd="1" destOrd="0" presId="urn:microsoft.com/office/officeart/2005/8/layout/hList7"/>
    <dgm:cxn modelId="{647FC00E-82D8-406E-9E0F-B2685114F24A}" type="presParOf" srcId="{9477BC9B-B677-4620-838C-4F51BFDF2BC3}" destId="{A9551396-B52B-4E14-9AD8-0975FCACF2E9}" srcOrd="2" destOrd="0" presId="urn:microsoft.com/office/officeart/2005/8/layout/hList7"/>
    <dgm:cxn modelId="{12728E1C-EC97-425F-A80E-D045BFB9287D}" type="presParOf" srcId="{9477BC9B-B677-4620-838C-4F51BFDF2BC3}" destId="{B3355634-5AA5-4904-A0BB-D320D892E6DF}" srcOrd="3" destOrd="0" presId="urn:microsoft.com/office/officeart/2005/8/layout/hList7"/>
    <dgm:cxn modelId="{0C6F5281-7742-4676-9D92-A4764CE0F52E}" type="presParOf" srcId="{09B5D5A9-48CB-4279-B2EE-A8E21FCF3A1F}" destId="{34E8C36E-5C38-453B-AE46-A15C9A141923}" srcOrd="3" destOrd="0" presId="urn:microsoft.com/office/officeart/2005/8/layout/hList7"/>
    <dgm:cxn modelId="{CBEC5E4A-A1A5-4073-A511-10F85941160C}" type="presParOf" srcId="{09B5D5A9-48CB-4279-B2EE-A8E21FCF3A1F}" destId="{2C9E3F9B-35F4-4CC1-952B-5FC37C27C47E}" srcOrd="4" destOrd="0" presId="urn:microsoft.com/office/officeart/2005/8/layout/hList7"/>
    <dgm:cxn modelId="{4DC4C79A-DF99-4E10-974D-8448686F8669}" type="presParOf" srcId="{2C9E3F9B-35F4-4CC1-952B-5FC37C27C47E}" destId="{7E277487-004C-42B8-8BFF-C47E4BA5045B}" srcOrd="0" destOrd="0" presId="urn:microsoft.com/office/officeart/2005/8/layout/hList7"/>
    <dgm:cxn modelId="{323EF7FD-CD34-41B2-889C-8C0C6A893A25}" type="presParOf" srcId="{2C9E3F9B-35F4-4CC1-952B-5FC37C27C47E}" destId="{6527C382-4C61-465D-8FA6-378987BE075F}" srcOrd="1" destOrd="0" presId="urn:microsoft.com/office/officeart/2005/8/layout/hList7"/>
    <dgm:cxn modelId="{3016A060-A187-48CE-BDD7-AD937EB70A27}" type="presParOf" srcId="{2C9E3F9B-35F4-4CC1-952B-5FC37C27C47E}" destId="{EB88DD0F-5A89-4EC5-A9AB-6A882C0E25CF}" srcOrd="2" destOrd="0" presId="urn:microsoft.com/office/officeart/2005/8/layout/hList7"/>
    <dgm:cxn modelId="{DF73743F-E356-49A6-A28A-CE6E85D4A3DF}" type="presParOf" srcId="{2C9E3F9B-35F4-4CC1-952B-5FC37C27C47E}" destId="{FB8A96DF-B929-4439-B9F1-61452B336276}" srcOrd="3" destOrd="0" presId="urn:microsoft.com/office/officeart/2005/8/layout/hList7"/>
    <dgm:cxn modelId="{40CDE93A-CE47-4A63-9DC5-4EB3ADDD2B1B}" type="presParOf" srcId="{09B5D5A9-48CB-4279-B2EE-A8E21FCF3A1F}" destId="{40C0D833-C8EF-4622-80EB-016DC2E3378E}" srcOrd="5" destOrd="0" presId="urn:microsoft.com/office/officeart/2005/8/layout/hList7"/>
    <dgm:cxn modelId="{2CED3D0F-E610-45F2-8698-5C761ADB6D72}" type="presParOf" srcId="{09B5D5A9-48CB-4279-B2EE-A8E21FCF3A1F}" destId="{A9EC197D-BFA2-4BDE-B4B3-16EB7BC73D0C}" srcOrd="6" destOrd="0" presId="urn:microsoft.com/office/officeart/2005/8/layout/hList7"/>
    <dgm:cxn modelId="{77731375-56B2-46B2-A925-D84FE637F08D}" type="presParOf" srcId="{A9EC197D-BFA2-4BDE-B4B3-16EB7BC73D0C}" destId="{245AA103-CEE2-4227-8009-3F5DE3209EAA}" srcOrd="0" destOrd="0" presId="urn:microsoft.com/office/officeart/2005/8/layout/hList7"/>
    <dgm:cxn modelId="{9C256747-F7B2-488C-9B2E-4FCED106564E}" type="presParOf" srcId="{A9EC197D-BFA2-4BDE-B4B3-16EB7BC73D0C}" destId="{3B951135-2CB0-4483-A84A-D06F64A819E1}" srcOrd="1" destOrd="0" presId="urn:microsoft.com/office/officeart/2005/8/layout/hList7"/>
    <dgm:cxn modelId="{87F05838-7728-4BBC-BE80-3778C863F8F8}" type="presParOf" srcId="{A9EC197D-BFA2-4BDE-B4B3-16EB7BC73D0C}" destId="{2F10324D-9EAF-4A83-8C66-038F7D5D8810}" srcOrd="2" destOrd="0" presId="urn:microsoft.com/office/officeart/2005/8/layout/hList7"/>
    <dgm:cxn modelId="{0DA8ABF5-6A7E-4A06-A98C-F193F7436F8B}" type="presParOf" srcId="{A9EC197D-BFA2-4BDE-B4B3-16EB7BC73D0C}" destId="{9ED415B3-EBD7-4FA3-9ADA-71B354AA60D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FB5EA-AD00-4AD9-9089-C715A37A812D}">
      <dsp:nvSpPr>
        <dsp:cNvPr id="0" name=""/>
        <dsp:cNvSpPr/>
      </dsp:nvSpPr>
      <dsp:spPr>
        <a:xfrm>
          <a:off x="0" y="0"/>
          <a:ext cx="8711202" cy="102828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/>
            <a:t>Ley  N° 6.071  de Venta por piso </a:t>
          </a:r>
          <a:endParaRPr lang="es-CL" sz="2000" kern="1200" dirty="0"/>
        </a:p>
      </dsp:txBody>
      <dsp:txXfrm>
        <a:off x="30117" y="30117"/>
        <a:ext cx="7601603" cy="968051"/>
      </dsp:txXfrm>
    </dsp:sp>
    <dsp:sp modelId="{4B204A49-4714-4F1E-99A5-66FAAEE52578}">
      <dsp:nvSpPr>
        <dsp:cNvPr id="0" name=""/>
        <dsp:cNvSpPr/>
      </dsp:nvSpPr>
      <dsp:spPr>
        <a:xfrm>
          <a:off x="768635" y="1199665"/>
          <a:ext cx="8711202" cy="1028285"/>
        </a:xfrm>
        <a:prstGeom prst="roundRect">
          <a:avLst>
            <a:gd name="adj" fmla="val 10000"/>
          </a:avLst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/>
            <a:t>Ley N° 19.537 de Copropiedad Inmobiliaria</a:t>
          </a:r>
          <a:endParaRPr lang="es-CL" sz="2000" kern="1200" dirty="0"/>
        </a:p>
      </dsp:txBody>
      <dsp:txXfrm>
        <a:off x="798752" y="1229782"/>
        <a:ext cx="7213947" cy="968051"/>
      </dsp:txXfrm>
    </dsp:sp>
    <dsp:sp modelId="{DDE404F6-4A1C-42FC-A692-DCCAACB73A8F}">
      <dsp:nvSpPr>
        <dsp:cNvPr id="0" name=""/>
        <dsp:cNvSpPr/>
      </dsp:nvSpPr>
      <dsp:spPr>
        <a:xfrm>
          <a:off x="1537270" y="2399331"/>
          <a:ext cx="8711202" cy="1028285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000" kern="1200"/>
            <a:t>Ley N° 21.442 Nueva Ley de Copropiedad Inmobiliaria</a:t>
          </a:r>
        </a:p>
      </dsp:txBody>
      <dsp:txXfrm>
        <a:off x="1567387" y="2429448"/>
        <a:ext cx="7213947" cy="968051"/>
      </dsp:txXfrm>
    </dsp:sp>
    <dsp:sp modelId="{DB96A53D-C9EB-4621-B219-26BDD1B00BBA}">
      <dsp:nvSpPr>
        <dsp:cNvPr id="0" name=""/>
        <dsp:cNvSpPr/>
      </dsp:nvSpPr>
      <dsp:spPr>
        <a:xfrm>
          <a:off x="8042816" y="779782"/>
          <a:ext cx="668385" cy="66838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3000" kern="1200"/>
        </a:p>
      </dsp:txBody>
      <dsp:txXfrm>
        <a:off x="8193203" y="779782"/>
        <a:ext cx="367611" cy="502960"/>
      </dsp:txXfrm>
    </dsp:sp>
    <dsp:sp modelId="{16F22A51-7549-4469-9AFC-BDD49A0248D6}">
      <dsp:nvSpPr>
        <dsp:cNvPr id="0" name=""/>
        <dsp:cNvSpPr/>
      </dsp:nvSpPr>
      <dsp:spPr>
        <a:xfrm>
          <a:off x="8811452" y="1972593"/>
          <a:ext cx="668385" cy="66838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5055155"/>
            <a:satOff val="44705"/>
            <a:lumOff val="5295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5055155"/>
              <a:satOff val="4470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3000" kern="1200"/>
        </a:p>
      </dsp:txBody>
      <dsp:txXfrm>
        <a:off x="8961839" y="1972593"/>
        <a:ext cx="367611" cy="5029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821FBE-B426-4C12-B1FF-BB99648AD422}">
      <dsp:nvSpPr>
        <dsp:cNvPr id="0" name=""/>
        <dsp:cNvSpPr/>
      </dsp:nvSpPr>
      <dsp:spPr>
        <a:xfrm>
          <a:off x="0" y="636515"/>
          <a:ext cx="1104775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12E4B-B0B5-48FA-9412-7429E95A06FC}">
      <dsp:nvSpPr>
        <dsp:cNvPr id="0" name=""/>
        <dsp:cNvSpPr/>
      </dsp:nvSpPr>
      <dsp:spPr>
        <a:xfrm>
          <a:off x="552387" y="31355"/>
          <a:ext cx="7733425" cy="1210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305" tIns="0" rIns="2923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L" sz="2000" b="1" kern="1200"/>
            <a:t>Cuidar la propiedad común, depende de la colaboración de todas y todos.</a:t>
          </a:r>
          <a:endParaRPr lang="es-CL" sz="2000" b="1" kern="1200" dirty="0"/>
        </a:p>
      </dsp:txBody>
      <dsp:txXfrm>
        <a:off x="611470" y="90438"/>
        <a:ext cx="7615259" cy="1092154"/>
      </dsp:txXfrm>
    </dsp:sp>
    <dsp:sp modelId="{4EC7F942-6D62-4BE5-88EF-91F074611CEB}">
      <dsp:nvSpPr>
        <dsp:cNvPr id="0" name=""/>
        <dsp:cNvSpPr/>
      </dsp:nvSpPr>
      <dsp:spPr>
        <a:xfrm>
          <a:off x="0" y="2496275"/>
          <a:ext cx="1104775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B5B21-9CA2-47F8-B9E4-8E0C9262C857}">
      <dsp:nvSpPr>
        <dsp:cNvPr id="0" name=""/>
        <dsp:cNvSpPr/>
      </dsp:nvSpPr>
      <dsp:spPr>
        <a:xfrm>
          <a:off x="552387" y="1891115"/>
          <a:ext cx="7733425" cy="1210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305" tIns="0" rIns="2923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L" sz="2000" b="1" kern="1200"/>
            <a:t>Asegurar la sostenibilidad del condominio, debe ser compromiso y aporte permanente</a:t>
          </a:r>
          <a:r>
            <a:rPr lang="es-CL" sz="1800" kern="1200"/>
            <a:t>.</a:t>
          </a:r>
          <a:endParaRPr lang="es-CL" sz="1800" kern="1200" dirty="0"/>
        </a:p>
      </dsp:txBody>
      <dsp:txXfrm>
        <a:off x="611470" y="1950198"/>
        <a:ext cx="7615259" cy="1092154"/>
      </dsp:txXfrm>
    </dsp:sp>
    <dsp:sp modelId="{FF6818DF-2971-46EC-9331-19473EE515F1}">
      <dsp:nvSpPr>
        <dsp:cNvPr id="0" name=""/>
        <dsp:cNvSpPr/>
      </dsp:nvSpPr>
      <dsp:spPr>
        <a:xfrm>
          <a:off x="0" y="4356035"/>
          <a:ext cx="11047751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AD69F-3C5A-43D4-A9AD-FFFC59D64F89}">
      <dsp:nvSpPr>
        <dsp:cNvPr id="0" name=""/>
        <dsp:cNvSpPr/>
      </dsp:nvSpPr>
      <dsp:spPr>
        <a:xfrm>
          <a:off x="552387" y="3750875"/>
          <a:ext cx="7733425" cy="12103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305" tIns="0" rIns="29230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CL" sz="2000" b="1" kern="1200"/>
            <a:t>Asumir el compromiso y responsabilidad de mantener en buen barrio.</a:t>
          </a:r>
          <a:endParaRPr lang="es-CL" sz="2000" b="1" kern="1200" dirty="0"/>
        </a:p>
      </dsp:txBody>
      <dsp:txXfrm>
        <a:off x="611470" y="3809958"/>
        <a:ext cx="7615259" cy="10921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ED0D2-C582-47E9-9867-ED080176D826}">
      <dsp:nvSpPr>
        <dsp:cNvPr id="0" name=""/>
        <dsp:cNvSpPr/>
      </dsp:nvSpPr>
      <dsp:spPr>
        <a:xfrm>
          <a:off x="1650604" y="-6129"/>
          <a:ext cx="5600275" cy="5600275"/>
        </a:xfrm>
        <a:prstGeom prst="circularArrow">
          <a:avLst>
            <a:gd name="adj1" fmla="val 5274"/>
            <a:gd name="adj2" fmla="val 312630"/>
            <a:gd name="adj3" fmla="val 14220451"/>
            <a:gd name="adj4" fmla="val 17131514"/>
            <a:gd name="adj5" fmla="val 547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3BDC6-D2C4-43E5-B4CF-F6AB239E8576}">
      <dsp:nvSpPr>
        <dsp:cNvPr id="0" name=""/>
        <dsp:cNvSpPr/>
      </dsp:nvSpPr>
      <dsp:spPr>
        <a:xfrm>
          <a:off x="3381521" y="568"/>
          <a:ext cx="2138442" cy="106922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i="0" kern="1200" baseline="0" dirty="0"/>
            <a:t>Para el</a:t>
          </a:r>
          <a:r>
            <a:rPr lang="es-CL" sz="1200" b="1" i="0" kern="1200" dirty="0"/>
            <a:t> buen funcionamiento, administración y mantención de bienes comunes</a:t>
          </a:r>
          <a:endParaRPr lang="en-US" sz="1200" b="1" kern="1200" dirty="0"/>
        </a:p>
      </dsp:txBody>
      <dsp:txXfrm>
        <a:off x="3433716" y="52763"/>
        <a:ext cx="2034052" cy="964831"/>
      </dsp:txXfrm>
    </dsp:sp>
    <dsp:sp modelId="{4CC258C7-4837-496A-A06C-CB3D0A94546B}">
      <dsp:nvSpPr>
        <dsp:cNvPr id="0" name=""/>
        <dsp:cNvSpPr/>
      </dsp:nvSpPr>
      <dsp:spPr>
        <a:xfrm>
          <a:off x="5349059" y="1136527"/>
          <a:ext cx="2138442" cy="1069221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s-CL" sz="1200" b="1" i="0" u="none" strike="noStrike" kern="1200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Para tener reglas claras; la buena convivencia es fundamental para las comunidades</a:t>
          </a:r>
          <a:endParaRPr lang="en-US" sz="1200" b="1" kern="1200" dirty="0"/>
        </a:p>
      </dsp:txBody>
      <dsp:txXfrm>
        <a:off x="5401254" y="1188722"/>
        <a:ext cx="2034052" cy="964831"/>
      </dsp:txXfrm>
    </dsp:sp>
    <dsp:sp modelId="{D7DADA26-786B-42E7-991A-7ECBAF27EB77}">
      <dsp:nvSpPr>
        <dsp:cNvPr id="0" name=""/>
        <dsp:cNvSpPr/>
      </dsp:nvSpPr>
      <dsp:spPr>
        <a:xfrm>
          <a:off x="5349059" y="3408444"/>
          <a:ext cx="2138442" cy="1069221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Para tener representantes legítimos que puedan actuar a nombre de la comunidad</a:t>
          </a:r>
          <a:endParaRPr lang="en-US" sz="1200" b="1" kern="1200" dirty="0"/>
        </a:p>
      </dsp:txBody>
      <dsp:txXfrm>
        <a:off x="5401254" y="3460639"/>
        <a:ext cx="2034052" cy="964831"/>
      </dsp:txXfrm>
    </dsp:sp>
    <dsp:sp modelId="{C1516CFF-30CD-4F8F-A1EA-CB76D181FEB9}">
      <dsp:nvSpPr>
        <dsp:cNvPr id="0" name=""/>
        <dsp:cNvSpPr/>
      </dsp:nvSpPr>
      <dsp:spPr>
        <a:xfrm>
          <a:off x="3381521" y="4544403"/>
          <a:ext cx="2138442" cy="1069221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Para resguardar que todos puedan ejercer sus derechos sin limitar los derechos de los demás residentes</a:t>
          </a:r>
          <a:endParaRPr lang="en-US" sz="1200" b="1" kern="1200" dirty="0"/>
        </a:p>
      </dsp:txBody>
      <dsp:txXfrm>
        <a:off x="3433716" y="4596598"/>
        <a:ext cx="2034052" cy="964831"/>
      </dsp:txXfrm>
    </dsp:sp>
    <dsp:sp modelId="{36BE1C50-EE9B-46DB-812B-F5D8655987C2}">
      <dsp:nvSpPr>
        <dsp:cNvPr id="0" name=""/>
        <dsp:cNvSpPr/>
      </dsp:nvSpPr>
      <dsp:spPr>
        <a:xfrm>
          <a:off x="1413983" y="3408444"/>
          <a:ext cx="2138442" cy="1069221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Para definir legítimamente las responsabilidades de sus habitantes</a:t>
          </a:r>
          <a:endParaRPr lang="en-US" sz="1200" b="1" kern="1200" dirty="0"/>
        </a:p>
      </dsp:txBody>
      <dsp:txXfrm>
        <a:off x="1466178" y="3460639"/>
        <a:ext cx="2034052" cy="964831"/>
      </dsp:txXfrm>
    </dsp:sp>
    <dsp:sp modelId="{2112C8DD-6DB1-4155-8F4D-17FF0CB9F34E}">
      <dsp:nvSpPr>
        <dsp:cNvPr id="0" name=""/>
        <dsp:cNvSpPr/>
      </dsp:nvSpPr>
      <dsp:spPr>
        <a:xfrm>
          <a:off x="1413983" y="1136527"/>
          <a:ext cx="2138442" cy="1069221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200" b="1" kern="1200" dirty="0"/>
            <a:t>Acceder a beneficios que otorga la Ley de Copropiedad a los CVS</a:t>
          </a:r>
          <a:endParaRPr lang="en-US" sz="1200" b="1" kern="1200" dirty="0"/>
        </a:p>
      </dsp:txBody>
      <dsp:txXfrm>
        <a:off x="1466178" y="1188722"/>
        <a:ext cx="2034052" cy="9648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72F83-12CA-4D1C-95A0-8D734FA5E10D}">
      <dsp:nvSpPr>
        <dsp:cNvPr id="0" name=""/>
        <dsp:cNvSpPr/>
      </dsp:nvSpPr>
      <dsp:spPr>
        <a:xfrm>
          <a:off x="847346" y="0"/>
          <a:ext cx="9603265" cy="5220166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AF456-C325-42FB-B27C-4754E22C9F34}">
      <dsp:nvSpPr>
        <dsp:cNvPr id="0" name=""/>
        <dsp:cNvSpPr/>
      </dsp:nvSpPr>
      <dsp:spPr>
        <a:xfrm>
          <a:off x="12136" y="1566050"/>
          <a:ext cx="3636530" cy="208806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b="1" kern="1200" dirty="0">
              <a:latin typeface="Aptos" panose="020B0004020202020204" pitchFamily="34" charset="0"/>
            </a:rPr>
            <a:t>Abordar conflictos y considerar expectativas comunes a través de acuerdos legítimos y compromisos efectivos.</a:t>
          </a:r>
          <a:endParaRPr lang="es-CL" sz="2300" kern="1200" dirty="0"/>
        </a:p>
      </dsp:txBody>
      <dsp:txXfrm>
        <a:off x="114067" y="1667981"/>
        <a:ext cx="3432668" cy="1884204"/>
      </dsp:txXfrm>
    </dsp:sp>
    <dsp:sp modelId="{8970EF7E-EAA4-49A2-B154-AA5035F3F6FB}">
      <dsp:nvSpPr>
        <dsp:cNvPr id="0" name=""/>
        <dsp:cNvSpPr/>
      </dsp:nvSpPr>
      <dsp:spPr>
        <a:xfrm>
          <a:off x="3830714" y="1566050"/>
          <a:ext cx="3636530" cy="2088066"/>
        </a:xfrm>
        <a:prstGeom prst="round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b="1" kern="1200" dirty="0">
              <a:latin typeface="Aptos"/>
            </a:rPr>
            <a:t>Ejercer derechos sobre la propiedad común sin limitar el ejercicio de derechos de los demás.</a:t>
          </a:r>
          <a:endParaRPr lang="es-CL" sz="2300" kern="1200" dirty="0"/>
        </a:p>
      </dsp:txBody>
      <dsp:txXfrm>
        <a:off x="3932645" y="1667981"/>
        <a:ext cx="3432668" cy="1884204"/>
      </dsp:txXfrm>
    </dsp:sp>
    <dsp:sp modelId="{BB63FB24-35FD-429E-914E-A2F504DA7B0A}">
      <dsp:nvSpPr>
        <dsp:cNvPr id="0" name=""/>
        <dsp:cNvSpPr/>
      </dsp:nvSpPr>
      <dsp:spPr>
        <a:xfrm>
          <a:off x="7649291" y="1566050"/>
          <a:ext cx="3636530" cy="2088066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300" b="1" kern="1200" dirty="0">
              <a:latin typeface="Aptos"/>
            </a:rPr>
            <a:t>Asumir la propiedad común como un espacio del cual todas y todos son responsables.</a:t>
          </a:r>
          <a:endParaRPr lang="es-CL" sz="2300" b="1" kern="1200" dirty="0">
            <a:latin typeface="Aptos" panose="020B0004020202020204" pitchFamily="34" charset="0"/>
          </a:endParaRPr>
        </a:p>
      </dsp:txBody>
      <dsp:txXfrm>
        <a:off x="7751222" y="1667981"/>
        <a:ext cx="3432668" cy="18842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EBC77C-274A-44FB-B936-75C4D37BCD01}">
      <dsp:nvSpPr>
        <dsp:cNvPr id="0" name=""/>
        <dsp:cNvSpPr/>
      </dsp:nvSpPr>
      <dsp:spPr>
        <a:xfrm>
          <a:off x="0" y="31904"/>
          <a:ext cx="11505476" cy="9547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s-CL" sz="2400" i="0" strike="noStrike" kern="1200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La colaboración </a:t>
          </a:r>
          <a:r>
            <a:rPr kumimoji="0" lang="es-CL" sz="2400" i="0" u="none" strike="noStrike" kern="1200" cap="none" spc="0" normalizeH="0" baseline="0" noProof="0" dirty="0">
              <a:ln/>
              <a:effectLst/>
              <a:uLnTx/>
              <a:uFillTx/>
              <a:latin typeface="Aptos"/>
              <a:ea typeface="+mn-ea"/>
              <a:cs typeface="+mn-cs"/>
            </a:rPr>
            <a:t>de todas y todos es fundamental, como el respeto y cuidado. Generando espacios de mayor seguridad</a:t>
          </a:r>
          <a:endParaRPr lang="es-CL" sz="2400" kern="1200" dirty="0"/>
        </a:p>
      </dsp:txBody>
      <dsp:txXfrm>
        <a:off x="46606" y="78510"/>
        <a:ext cx="11412264" cy="861507"/>
      </dsp:txXfrm>
    </dsp:sp>
    <dsp:sp modelId="{18842357-91BC-42A6-BEA8-A6D9675B21E1}">
      <dsp:nvSpPr>
        <dsp:cNvPr id="0" name=""/>
        <dsp:cNvSpPr/>
      </dsp:nvSpPr>
      <dsp:spPr>
        <a:xfrm>
          <a:off x="0" y="1055744"/>
          <a:ext cx="11505476" cy="954719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kumimoji="0" lang="es-CL" sz="2400" i="0" strike="noStrike" kern="1200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 participación de las personas que habitan el condominio es esencial para tomar decisiones, transparentes y democráticas. </a:t>
          </a:r>
          <a:endParaRPr lang="es-CL" sz="2400" kern="1200" dirty="0"/>
        </a:p>
      </dsp:txBody>
      <dsp:txXfrm>
        <a:off x="46606" y="1102350"/>
        <a:ext cx="11412264" cy="861507"/>
      </dsp:txXfrm>
    </dsp:sp>
    <dsp:sp modelId="{659F1A90-EA74-4975-8FB8-6A9578BE2865}">
      <dsp:nvSpPr>
        <dsp:cNvPr id="0" name=""/>
        <dsp:cNvSpPr/>
      </dsp:nvSpPr>
      <dsp:spPr>
        <a:xfrm>
          <a:off x="0" y="2079584"/>
          <a:ext cx="11505476" cy="954719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kumimoji="0" lang="es-CL" sz="2400" i="0" strike="noStrike" kern="1200" cap="none" spc="0" normalizeH="0" baseline="0" noProof="0">
              <a:ln/>
              <a:effectLst/>
              <a:uLnTx/>
              <a:uFillTx/>
              <a:latin typeface="Aptos"/>
              <a:ea typeface="+mn-ea"/>
              <a:cs typeface="+mn-cs"/>
            </a:rPr>
            <a:t>Las obligaciones económicas son un deber de todas y todos, así mantenemos el condominio en buen estado, previniendo daños</a:t>
          </a:r>
          <a:endParaRPr lang="es-CL" sz="2400" kern="1200" dirty="0"/>
        </a:p>
      </dsp:txBody>
      <dsp:txXfrm>
        <a:off x="46606" y="2126190"/>
        <a:ext cx="11412264" cy="861507"/>
      </dsp:txXfrm>
    </dsp:sp>
    <dsp:sp modelId="{81111B91-28A3-4AA1-B13A-1C911AA361F0}">
      <dsp:nvSpPr>
        <dsp:cNvPr id="0" name=""/>
        <dsp:cNvSpPr/>
      </dsp:nvSpPr>
      <dsp:spPr>
        <a:xfrm>
          <a:off x="0" y="3103424"/>
          <a:ext cx="11505476" cy="95471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 typeface="Arial" panose="020B0604020202020204" pitchFamily="34" charset="0"/>
            <a:buNone/>
          </a:pPr>
          <a:r>
            <a:rPr kumimoji="0" lang="es-CL" sz="2400" i="0" u="none" strike="noStrike" kern="1200" cap="none" spc="0" normalizeH="0" baseline="0" noProof="0" dirty="0">
              <a:ln/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rPr>
            <a:t>Conocer las normas de convivencia y funcionamiento, es responsabilidad de todas y todos </a:t>
          </a:r>
          <a:endParaRPr lang="es-CL" sz="2400" kern="1200" dirty="0"/>
        </a:p>
      </dsp:txBody>
      <dsp:txXfrm>
        <a:off x="46606" y="3150030"/>
        <a:ext cx="11412264" cy="8615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77B0F9-739B-47E0-8C78-D0A9CAC01FA9}">
      <dsp:nvSpPr>
        <dsp:cNvPr id="0" name=""/>
        <dsp:cNvSpPr/>
      </dsp:nvSpPr>
      <dsp:spPr>
        <a:xfrm>
          <a:off x="0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>
              <a:solidFill>
                <a:srgbClr val="215F9A"/>
              </a:solidFill>
            </a:rPr>
            <a:t>1° Asamblea de copropietarios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/>
            <a:t>Tomar decisiones mayoritarias  </a:t>
          </a:r>
        </a:p>
      </dsp:txBody>
      <dsp:txXfrm>
        <a:off x="0" y="1891845"/>
        <a:ext cx="2187119" cy="1891845"/>
      </dsp:txXfrm>
    </dsp:sp>
    <dsp:sp modelId="{38F51347-E11B-4E8E-A713-808D7821FA0B}">
      <dsp:nvSpPr>
        <dsp:cNvPr id="0" name=""/>
        <dsp:cNvSpPr/>
      </dsp:nvSpPr>
      <dsp:spPr>
        <a:xfrm>
          <a:off x="308165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0E0FA-9E2D-467F-A716-37B7122D5F65}">
      <dsp:nvSpPr>
        <dsp:cNvPr id="0" name=""/>
        <dsp:cNvSpPr/>
      </dsp:nvSpPr>
      <dsp:spPr>
        <a:xfrm>
          <a:off x="2254819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>
              <a:solidFill>
                <a:srgbClr val="215F9A"/>
              </a:solidFill>
            </a:rPr>
            <a:t>2° Comité de Administración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/>
            <a:t>Aplicar sanciones o establecer normas de </a:t>
          </a:r>
          <a:r>
            <a:rPr lang="es-CL" sz="1500" b="1" kern="1200" dirty="0" err="1"/>
            <a:t>adm</a:t>
          </a:r>
          <a:r>
            <a:rPr lang="es-CL" sz="1500" b="1" kern="1200" dirty="0">
              <a:latin typeface="Aptos Display" panose="02110004020202020204"/>
            </a:rPr>
            <a:t>.</a:t>
          </a:r>
          <a:r>
            <a:rPr lang="es-CL" sz="1500" b="1" kern="1200" dirty="0"/>
            <a:t> y convivencia</a:t>
          </a:r>
        </a:p>
      </dsp:txBody>
      <dsp:txXfrm>
        <a:off x="2254819" y="1891845"/>
        <a:ext cx="2187119" cy="1891845"/>
      </dsp:txXfrm>
    </dsp:sp>
    <dsp:sp modelId="{B3355634-5AA5-4904-A0BB-D320D892E6DF}">
      <dsp:nvSpPr>
        <dsp:cNvPr id="0" name=""/>
        <dsp:cNvSpPr/>
      </dsp:nvSpPr>
      <dsp:spPr>
        <a:xfrm>
          <a:off x="2560898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277487-004C-42B8-8BFF-C47E4BA5045B}">
      <dsp:nvSpPr>
        <dsp:cNvPr id="0" name=""/>
        <dsp:cNvSpPr/>
      </dsp:nvSpPr>
      <dsp:spPr>
        <a:xfrm>
          <a:off x="4507551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>
              <a:solidFill>
                <a:srgbClr val="215F9A"/>
              </a:solidFill>
            </a:rPr>
            <a:t>3° Mediación Extrajudicial Municipalidades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/>
            <a:t>En el caso de los Condominios Sociales es obligatorio</a:t>
          </a:r>
        </a:p>
      </dsp:txBody>
      <dsp:txXfrm>
        <a:off x="4507551" y="1891845"/>
        <a:ext cx="2187119" cy="1891845"/>
      </dsp:txXfrm>
    </dsp:sp>
    <dsp:sp modelId="{FB8A96DF-B929-4439-B9F1-61452B336276}">
      <dsp:nvSpPr>
        <dsp:cNvPr id="0" name=""/>
        <dsp:cNvSpPr/>
      </dsp:nvSpPr>
      <dsp:spPr>
        <a:xfrm>
          <a:off x="4813630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5AA103-CEE2-4227-8009-3F5DE3209EAA}">
      <dsp:nvSpPr>
        <dsp:cNvPr id="0" name=""/>
        <dsp:cNvSpPr/>
      </dsp:nvSpPr>
      <dsp:spPr>
        <a:xfrm>
          <a:off x="6760284" y="0"/>
          <a:ext cx="2187119" cy="472961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>
              <a:solidFill>
                <a:srgbClr val="215F9A"/>
              </a:solidFill>
            </a:rPr>
            <a:t>4° Juzgado de Policía Local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b="1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500" b="1" kern="1200" dirty="0"/>
            <a:t>Resuelve judicialmente</a:t>
          </a:r>
        </a:p>
      </dsp:txBody>
      <dsp:txXfrm>
        <a:off x="6760284" y="1891845"/>
        <a:ext cx="2187119" cy="1891845"/>
      </dsp:txXfrm>
    </dsp:sp>
    <dsp:sp modelId="{9ED415B3-EBD7-4FA3-9ADA-71B354AA60D6}">
      <dsp:nvSpPr>
        <dsp:cNvPr id="0" name=""/>
        <dsp:cNvSpPr/>
      </dsp:nvSpPr>
      <dsp:spPr>
        <a:xfrm>
          <a:off x="7066363" y="283776"/>
          <a:ext cx="1574961" cy="1574961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A5AFB-55CD-446B-9F5D-D12E9EC583E0}">
      <dsp:nvSpPr>
        <dsp:cNvPr id="0" name=""/>
        <dsp:cNvSpPr/>
      </dsp:nvSpPr>
      <dsp:spPr>
        <a:xfrm>
          <a:off x="357979" y="3783690"/>
          <a:ext cx="8233530" cy="70944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19BDCA-9610-46EE-91A4-B0425BA2FD64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3CCB5-D6E4-4B4E-B72A-849CC35603D9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283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B3CCB5-D6E4-4B4E-B72A-849CC35603D9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95501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76387C-C4E5-48C6-AB32-59186CA60502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123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B3CCB5-D6E4-4B4E-B72A-849CC35603D9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50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B6D92-3F4F-808F-1987-869F7F03A9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2C7DE7F-A0BE-6B7C-D336-EBA869E00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14B1FD-19EF-B077-836C-E7D72E5F9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5935C7-DEB6-125E-CA8D-F5CC0E897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674861-B418-7233-8021-716C10DAA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9233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8590C-E3B1-8A4D-513C-898E1EF68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48A45A5-D7F5-6BFE-DE1A-FF80DBD0DD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64FF78-7234-F989-E523-5F937CAE4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04984D-8D6D-3541-F428-530ABCE87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A8EA74-0AEB-730F-609A-EA9BED70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79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539C763-8C64-43B8-2B16-B1FB944243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427A61-0CB1-EBBA-3FB1-A556D536E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ADDC7-C6FF-6C96-F88D-C8203659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20F197-8613-6B32-3B06-A7C14BF7E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6C700F-9BB5-5DBB-DDCD-6C5173DCD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70571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106159"/>
            <a:ext cx="12192000" cy="751840"/>
          </a:xfrm>
          <a:custGeom>
            <a:avLst/>
            <a:gdLst/>
            <a:ahLst/>
            <a:cxnLst/>
            <a:rect l="l" t="t" r="r" b="b"/>
            <a:pathLst>
              <a:path w="12192000" h="751840">
                <a:moveTo>
                  <a:pt x="12192000" y="0"/>
                </a:moveTo>
                <a:lnTo>
                  <a:pt x="0" y="0"/>
                </a:lnTo>
                <a:lnTo>
                  <a:pt x="0" y="751839"/>
                </a:lnTo>
                <a:lnTo>
                  <a:pt x="12192000" y="751839"/>
                </a:lnTo>
                <a:lnTo>
                  <a:pt x="12192000" y="0"/>
                </a:lnTo>
                <a:close/>
              </a:path>
            </a:pathLst>
          </a:custGeom>
          <a:solidFill>
            <a:srgbClr val="A0BBD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2000" cy="609346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79411" y="1612900"/>
            <a:ext cx="3522091" cy="3910076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68081" y="311797"/>
            <a:ext cx="4176268" cy="121982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124582" y="2841710"/>
            <a:ext cx="7825740" cy="955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1633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0095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762" y="-1270"/>
            <a:ext cx="12193905" cy="1115060"/>
          </a:xfrm>
          <a:custGeom>
            <a:avLst/>
            <a:gdLst/>
            <a:ahLst/>
            <a:cxnLst/>
            <a:rect l="l" t="t" r="r" b="b"/>
            <a:pathLst>
              <a:path w="12193905" h="1115060">
                <a:moveTo>
                  <a:pt x="12193524" y="1270"/>
                </a:moveTo>
                <a:lnTo>
                  <a:pt x="12193270" y="1270"/>
                </a:lnTo>
                <a:lnTo>
                  <a:pt x="12193270" y="0"/>
                </a:lnTo>
                <a:lnTo>
                  <a:pt x="12192762" y="0"/>
                </a:lnTo>
                <a:lnTo>
                  <a:pt x="12192762" y="1270"/>
                </a:lnTo>
                <a:lnTo>
                  <a:pt x="12192000" y="1333"/>
                </a:lnTo>
                <a:lnTo>
                  <a:pt x="12192762" y="1270"/>
                </a:lnTo>
                <a:lnTo>
                  <a:pt x="12192762" y="0"/>
                </a:lnTo>
                <a:lnTo>
                  <a:pt x="1536" y="0"/>
                </a:lnTo>
                <a:lnTo>
                  <a:pt x="1536" y="1270"/>
                </a:lnTo>
                <a:lnTo>
                  <a:pt x="762" y="1333"/>
                </a:lnTo>
                <a:lnTo>
                  <a:pt x="1536" y="1270"/>
                </a:lnTo>
                <a:lnTo>
                  <a:pt x="1536" y="0"/>
                </a:lnTo>
                <a:lnTo>
                  <a:pt x="254" y="0"/>
                </a:lnTo>
                <a:lnTo>
                  <a:pt x="254" y="1270"/>
                </a:lnTo>
                <a:lnTo>
                  <a:pt x="0" y="1270"/>
                </a:lnTo>
                <a:lnTo>
                  <a:pt x="0" y="2540"/>
                </a:lnTo>
                <a:lnTo>
                  <a:pt x="0" y="1113790"/>
                </a:lnTo>
                <a:lnTo>
                  <a:pt x="0" y="1115060"/>
                </a:lnTo>
                <a:lnTo>
                  <a:pt x="762" y="1115060"/>
                </a:lnTo>
                <a:lnTo>
                  <a:pt x="762" y="1114552"/>
                </a:lnTo>
                <a:lnTo>
                  <a:pt x="1536" y="1114552"/>
                </a:lnTo>
                <a:lnTo>
                  <a:pt x="12192000" y="1114552"/>
                </a:lnTo>
                <a:lnTo>
                  <a:pt x="12192762" y="1114552"/>
                </a:lnTo>
                <a:lnTo>
                  <a:pt x="12192762" y="1115060"/>
                </a:lnTo>
                <a:lnTo>
                  <a:pt x="12193524" y="1115060"/>
                </a:lnTo>
                <a:lnTo>
                  <a:pt x="12193524" y="1113790"/>
                </a:lnTo>
                <a:lnTo>
                  <a:pt x="12193524" y="2540"/>
                </a:lnTo>
                <a:lnTo>
                  <a:pt x="12193524" y="127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2701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4E94D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40668" y="1335531"/>
            <a:ext cx="641267" cy="219488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9548409" y="3490237"/>
            <a:ext cx="1382395" cy="2019935"/>
          </a:xfrm>
          <a:custGeom>
            <a:avLst/>
            <a:gdLst/>
            <a:ahLst/>
            <a:cxnLst/>
            <a:rect l="l" t="t" r="r" b="b"/>
            <a:pathLst>
              <a:path w="1382395" h="2019935">
                <a:moveTo>
                  <a:pt x="748293" y="0"/>
                </a:moveTo>
                <a:lnTo>
                  <a:pt x="646789" y="347452"/>
                </a:lnTo>
                <a:lnTo>
                  <a:pt x="618152" y="459361"/>
                </a:lnTo>
                <a:lnTo>
                  <a:pt x="668926" y="542634"/>
                </a:lnTo>
                <a:lnTo>
                  <a:pt x="524466" y="706588"/>
                </a:lnTo>
                <a:lnTo>
                  <a:pt x="355278" y="1136040"/>
                </a:lnTo>
                <a:lnTo>
                  <a:pt x="550468" y="1180311"/>
                </a:lnTo>
                <a:lnTo>
                  <a:pt x="618152" y="1301311"/>
                </a:lnTo>
                <a:lnTo>
                  <a:pt x="497147" y="1441856"/>
                </a:lnTo>
                <a:lnTo>
                  <a:pt x="180895" y="1452265"/>
                </a:lnTo>
                <a:lnTo>
                  <a:pt x="0" y="1547264"/>
                </a:lnTo>
                <a:lnTo>
                  <a:pt x="76782" y="2014455"/>
                </a:lnTo>
                <a:lnTo>
                  <a:pt x="1233719" y="2019660"/>
                </a:lnTo>
                <a:lnTo>
                  <a:pt x="1382087" y="1059267"/>
                </a:lnTo>
                <a:lnTo>
                  <a:pt x="1009892" y="454134"/>
                </a:lnTo>
                <a:lnTo>
                  <a:pt x="960436" y="186089"/>
                </a:lnTo>
                <a:lnTo>
                  <a:pt x="7482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79098" y="2034464"/>
            <a:ext cx="2689169" cy="4236077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44819" y="1389608"/>
            <a:ext cx="1807498" cy="41359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37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733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086D7-792F-BC15-4A8B-9FE6AFCB7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0CB754-9A29-1FEF-4171-1AF56771F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C8A3E0-7E2D-8400-82A2-2D2889128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70AFC-6340-912E-AD41-B7D27B2F1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AD09C3-B48F-3383-1908-7498E0771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1827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D3207-C52F-4441-6A65-013F1E8E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01689F-36D1-EBC9-FD3B-6C8F1D8BA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76D403-DDDD-CCF5-D684-B49FA4684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0C8CFA-C451-0C90-47C4-ED0DC267C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1D4EDF-803F-408F-4F2F-9AD2DE646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037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D52995-58EA-2372-9EB4-09914827A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60BC805-9EA0-2E9D-A888-1B4F5113B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FC63F3-782F-995A-1C8E-87D89E348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4437D64-2F55-F07D-7EE2-249746C6D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88BE2B-E497-A706-50A1-3AE35B9B5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672FEA-8665-D678-559A-5279D1579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5761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26CCC1-728D-EF47-9B0D-CBC50BE12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097F6E-0C04-66A3-A92A-467044A82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1556D3-76DC-A956-6024-E280917B2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02A8BCC-7AE9-804D-EE48-998A5303E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1ABF4A6-BC61-9241-D804-4C0A2EF11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64CBA2C-C8CE-1613-32DB-0394D1955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E948A5-55F7-F391-925B-C8CCAFFEA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D0E0FA6-6F69-114D-9A6A-3AC1D268A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7674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1A02BA-2330-36C3-E582-F8054443B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2530F54-7108-D078-87F8-55D1C96ED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04463B1-C986-8AFC-96C9-EE22C1439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1852ABA-5545-42C2-8BDB-6DBCF27E0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4755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241621F-9DF2-ABF8-8A20-9AFD879C8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3D65F38-818C-0EB6-3688-8CB13B93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3F289F-B114-829D-D608-E5BF2279E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94836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C9480-AF88-7C06-6721-6B13FEE6B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A1A97A-3DCD-B446-E510-527EFEC45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1A78F4-6B07-1845-C688-5733F280E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84B47E-8DDA-B602-3405-5B5533EB6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2973A38-F79A-1FFC-E025-15187AC4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2236AA-4B64-81C6-16C8-C8A4FFB2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71174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65E457-A69D-BB36-8374-4AF300E4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25BC999-D901-9E93-EF67-9956A921BE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E8E81A-0853-1C17-FC89-2C9D830E3D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205D8-DE90-036C-3A2C-8B0093142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4954E13-96C0-5BA3-EE84-3A7C71E6B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85E3BC-F127-61F5-CA3A-50ADBABC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35116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A173B5B-322F-F0F4-74F6-AB81ADCB3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1E6AB0-5F33-1A7B-13C5-D04FF121D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1DF660-F86D-030B-D6B0-E86721804B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5D7E7C-96AA-4F6B-9544-A6CE857DAEE7}" type="datetimeFigureOut">
              <a:rPr lang="es-CL" smtClean="0"/>
              <a:t>10-08-2026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7557E-EC4E-F4F1-BE51-D8E71ECD4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1C6740-B5B0-1059-53C9-53D78B92B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45885-34CD-4DD8-9AF2-B8C67E0371C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06274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2235"/>
            <a:ext cx="11132820" cy="976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30115" y="2229716"/>
            <a:ext cx="7245350" cy="3645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0924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microsoft.com/office/2007/relationships/hdphoto" Target="../media/hdphoto1.wd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0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4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9.emf"/><Relationship Id="rId7" Type="http://schemas.openxmlformats.org/officeDocument/2006/relationships/image" Target="../media/image4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emf"/><Relationship Id="rId5" Type="http://schemas.openxmlformats.org/officeDocument/2006/relationships/image" Target="../media/image10.emf"/><Relationship Id="rId10" Type="http://schemas.openxmlformats.org/officeDocument/2006/relationships/image" Target="../media/image12.jpeg"/><Relationship Id="rId4" Type="http://schemas.openxmlformats.org/officeDocument/2006/relationships/image" Target="../media/image47.emf"/><Relationship Id="rId9" Type="http://schemas.openxmlformats.org/officeDocument/2006/relationships/image" Target="../media/image5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sv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9.emf"/><Relationship Id="rId7" Type="http://schemas.openxmlformats.org/officeDocument/2006/relationships/diagramData" Target="../diagrams/data4.xml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microsoft.com/office/2007/relationships/diagramDrawing" Target="../diagrams/drawing4.xml"/><Relationship Id="rId5" Type="http://schemas.openxmlformats.org/officeDocument/2006/relationships/image" Target="../media/image15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14.png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754E1D5-1F69-A5E0-4CE2-A442D9A95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3061" y="1834892"/>
            <a:ext cx="645059" cy="21994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2BD31F8-CBB2-09DF-E331-B6C1C3DAF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226" y="4516883"/>
            <a:ext cx="2090274" cy="44911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069073-29F7-0DDC-5F7A-36B4DE24D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4104" y="3311878"/>
            <a:ext cx="1693278" cy="241001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76C4AF4-DA6A-539A-0938-4050A68C8C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7633" y="4447326"/>
            <a:ext cx="770487" cy="105718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1A42DE7-7A06-448B-E5D8-C2815C9C2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2816" y="590417"/>
            <a:ext cx="2360733" cy="438549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EF586-AEF2-F17C-D848-82AE964F6988}"/>
              </a:ext>
            </a:extLst>
          </p:cNvPr>
          <p:cNvSpPr txBox="1"/>
          <p:nvPr/>
        </p:nvSpPr>
        <p:spPr>
          <a:xfrm>
            <a:off x="158278" y="3197446"/>
            <a:ext cx="5637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s-CL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Nueva Ley de Copropiedad Inmobiliaria</a:t>
            </a:r>
            <a:br>
              <a:rPr kumimoji="0" lang="es-CL" sz="1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</a:br>
            <a:endParaRPr lang="es-CL" dirty="0">
              <a:solidFill>
                <a:schemeClr val="accent1"/>
              </a:solidFill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921F725-E3C6-10EC-6224-A5EDFD0E552E}"/>
              </a:ext>
            </a:extLst>
          </p:cNvPr>
          <p:cNvSpPr/>
          <p:nvPr/>
        </p:nvSpPr>
        <p:spPr>
          <a:xfrm>
            <a:off x="1255334" y="2616697"/>
            <a:ext cx="3428059" cy="415665"/>
          </a:xfrm>
          <a:prstGeom prst="roundRect">
            <a:avLst/>
          </a:prstGeom>
          <a:solidFill>
            <a:srgbClr val="F0825D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/>
              <a:t>LEY N°21.442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FE2AB8-88D7-0CA6-1672-BF63EBE269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0" y="466127"/>
            <a:ext cx="3800217" cy="1645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146A380-AD2C-4801-5576-1097F9AC7F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9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9193A-D111-BB2A-696F-037D27328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DB9AFCF-CE42-BA22-02E2-33C58D90A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CL" b="1" dirty="0"/>
          </a:p>
          <a:p>
            <a:pPr marL="0" indent="0">
              <a:buNone/>
            </a:pPr>
            <a:r>
              <a:rPr lang="es-CL" b="1" dirty="0">
                <a:solidFill>
                  <a:srgbClr val="002060"/>
                </a:solidFill>
              </a:rPr>
              <a:t> </a:t>
            </a:r>
            <a:endParaRPr lang="es-CL" dirty="0"/>
          </a:p>
          <a:p>
            <a:pPr>
              <a:buNone/>
            </a:pPr>
            <a:endParaRPr lang="es-CL" dirty="0"/>
          </a:p>
          <a:p>
            <a:pPr>
              <a:buNone/>
            </a:pPr>
            <a:endParaRPr lang="es-CL" sz="800" dirty="0"/>
          </a:p>
          <a:p>
            <a:pPr>
              <a:buNone/>
            </a:pPr>
            <a:endParaRPr lang="es-CL" sz="800" dirty="0"/>
          </a:p>
          <a:p>
            <a:pPr>
              <a:buNone/>
            </a:pPr>
            <a:endParaRPr lang="es-CL" sz="800" dirty="0"/>
          </a:p>
          <a:p>
            <a:endParaRPr lang="es-CL" b="1" dirty="0"/>
          </a:p>
          <a:p>
            <a:endParaRPr lang="es-CL" sz="800" b="1" dirty="0"/>
          </a:p>
        </p:txBody>
      </p:sp>
      <p:sp>
        <p:nvSpPr>
          <p:cNvPr id="8" name="7 Rectángulo redondeado">
            <a:extLst>
              <a:ext uri="{FF2B5EF4-FFF2-40B4-BE49-F238E27FC236}">
                <a16:creationId xmlns:a16="http://schemas.microsoft.com/office/drawing/2014/main" id="{6A462DDD-2EFE-3800-2AD7-BA5416C61C33}"/>
              </a:ext>
            </a:extLst>
          </p:cNvPr>
          <p:cNvSpPr/>
          <p:nvPr/>
        </p:nvSpPr>
        <p:spPr>
          <a:xfrm>
            <a:off x="1025531" y="2442628"/>
            <a:ext cx="3003261" cy="2498924"/>
          </a:xfrm>
          <a:prstGeom prst="roundRect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CL" dirty="0"/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825CFEE0-0003-5A78-0CEC-BB811BD45271}"/>
              </a:ext>
            </a:extLst>
          </p:cNvPr>
          <p:cNvSpPr txBox="1"/>
          <p:nvPr/>
        </p:nvSpPr>
        <p:spPr>
          <a:xfrm>
            <a:off x="1216314" y="2550640"/>
            <a:ext cx="26695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dirty="0">
                <a:solidFill>
                  <a:schemeClr val="bg1"/>
                </a:solidFill>
              </a:rPr>
              <a:t>Unidades que se someten al </a:t>
            </a:r>
            <a:r>
              <a:rPr lang="es-CL" sz="2000" b="1" dirty="0">
                <a:solidFill>
                  <a:schemeClr val="bg1"/>
                </a:solidFill>
              </a:rPr>
              <a:t>dominio particular </a:t>
            </a:r>
            <a:r>
              <a:rPr lang="es-CL" sz="2000" dirty="0">
                <a:solidFill>
                  <a:schemeClr val="bg1"/>
                </a:solidFill>
              </a:rPr>
              <a:t>y perpetuo de su dueño.</a:t>
            </a:r>
          </a:p>
          <a:p>
            <a:pPr algn="ctr"/>
            <a:endParaRPr lang="es-CL" sz="2000" dirty="0">
              <a:solidFill>
                <a:schemeClr val="bg1"/>
              </a:solidFill>
            </a:endParaRPr>
          </a:p>
          <a:p>
            <a:pPr algn="ctr"/>
            <a:r>
              <a:rPr lang="es-CL" sz="2000" dirty="0">
                <a:solidFill>
                  <a:schemeClr val="bg1"/>
                </a:solidFill>
              </a:rPr>
              <a:t>Ejemplo: un departamento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6A3F794-4BDC-453E-8E77-22C8C8D63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8" t="5412" r="31089" b="9175"/>
          <a:stretch/>
        </p:blipFill>
        <p:spPr bwMode="auto">
          <a:xfrm>
            <a:off x="7465012" y="1688101"/>
            <a:ext cx="3710260" cy="3780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14 Forma libre">
            <a:extLst>
              <a:ext uri="{FF2B5EF4-FFF2-40B4-BE49-F238E27FC236}">
                <a16:creationId xmlns:a16="http://schemas.microsoft.com/office/drawing/2014/main" id="{62A50B3E-54DB-7DC4-F3CD-1333EDFAF3AD}"/>
              </a:ext>
            </a:extLst>
          </p:cNvPr>
          <p:cNvSpPr/>
          <p:nvPr/>
        </p:nvSpPr>
        <p:spPr>
          <a:xfrm>
            <a:off x="7500210" y="2023783"/>
            <a:ext cx="3578301" cy="3284373"/>
          </a:xfrm>
          <a:custGeom>
            <a:avLst/>
            <a:gdLst>
              <a:gd name="connsiteX0" fmla="*/ 1013988 w 5504507"/>
              <a:gd name="connsiteY0" fmla="*/ 0 h 5296277"/>
              <a:gd name="connsiteX1" fmla="*/ 4399984 w 5504507"/>
              <a:gd name="connsiteY1" fmla="*/ 0 h 5296277"/>
              <a:gd name="connsiteX2" fmla="*/ 4399984 w 5504507"/>
              <a:gd name="connsiteY2" fmla="*/ 2553077 h 5296277"/>
              <a:gd name="connsiteX3" fmla="*/ 5504507 w 5504507"/>
              <a:gd name="connsiteY3" fmla="*/ 2553077 h 5296277"/>
              <a:gd name="connsiteX4" fmla="*/ 5504507 w 5504507"/>
              <a:gd name="connsiteY4" fmla="*/ 5296277 h 5296277"/>
              <a:gd name="connsiteX5" fmla="*/ 0 w 5504507"/>
              <a:gd name="connsiteY5" fmla="*/ 5296277 h 5296277"/>
              <a:gd name="connsiteX6" fmla="*/ 0 w 5504507"/>
              <a:gd name="connsiteY6" fmla="*/ 1358019 h 5296277"/>
              <a:gd name="connsiteX7" fmla="*/ 1013988 w 5504507"/>
              <a:gd name="connsiteY7" fmla="*/ 1358019 h 5296277"/>
              <a:gd name="connsiteX8" fmla="*/ 1013988 w 5504507"/>
              <a:gd name="connsiteY8" fmla="*/ 0 h 529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04507" h="5296277">
                <a:moveTo>
                  <a:pt x="1013988" y="0"/>
                </a:moveTo>
                <a:lnTo>
                  <a:pt x="4399984" y="0"/>
                </a:lnTo>
                <a:lnTo>
                  <a:pt x="4399984" y="2553077"/>
                </a:lnTo>
                <a:lnTo>
                  <a:pt x="5504507" y="2553077"/>
                </a:lnTo>
                <a:lnTo>
                  <a:pt x="5504507" y="5296277"/>
                </a:lnTo>
                <a:lnTo>
                  <a:pt x="0" y="5296277"/>
                </a:lnTo>
                <a:lnTo>
                  <a:pt x="0" y="1358019"/>
                </a:lnTo>
                <a:lnTo>
                  <a:pt x="1013988" y="1358019"/>
                </a:lnTo>
                <a:lnTo>
                  <a:pt x="1013988" y="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4D7352D-000B-DBFB-B78F-3992A875DF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74" b="30056"/>
          <a:stretch/>
        </p:blipFill>
        <p:spPr>
          <a:xfrm>
            <a:off x="4261994" y="2846729"/>
            <a:ext cx="2892984" cy="2094823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B6F776A-45F8-75AF-83AA-240FD11E0A60}"/>
              </a:ext>
            </a:extLst>
          </p:cNvPr>
          <p:cNvSpPr/>
          <p:nvPr/>
        </p:nvSpPr>
        <p:spPr>
          <a:xfrm>
            <a:off x="1025532" y="1405594"/>
            <a:ext cx="4515189" cy="573631"/>
          </a:xfrm>
          <a:prstGeom prst="roundRect">
            <a:avLst/>
          </a:prstGeom>
          <a:solidFill>
            <a:srgbClr val="E2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accent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820F281-2735-4247-B981-6294D0B24CC6}"/>
              </a:ext>
            </a:extLst>
          </p:cNvPr>
          <p:cNvSpPr txBox="1"/>
          <p:nvPr/>
        </p:nvSpPr>
        <p:spPr>
          <a:xfrm>
            <a:off x="1185552" y="1443907"/>
            <a:ext cx="420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dirty="0">
                <a:solidFill>
                  <a:schemeClr val="bg1"/>
                </a:solidFill>
              </a:rPr>
              <a:t>Bienes de Dominio Exclusivo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B5D88EF-31DF-BF7C-F4A7-0376ADB48A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22" name="object 4">
            <a:extLst>
              <a:ext uri="{FF2B5EF4-FFF2-40B4-BE49-F238E27FC236}">
                <a16:creationId xmlns:a16="http://schemas.microsoft.com/office/drawing/2014/main" id="{9B716F2D-C110-4E1C-2AED-39B1FAED07F5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COMPOSICIÓN DE LA COPROPIEDAD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031825-7104-33EB-9E1B-04BB79E235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179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D0028-E147-3995-6339-DBA40DE78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 redondeado">
            <a:extLst>
              <a:ext uri="{FF2B5EF4-FFF2-40B4-BE49-F238E27FC236}">
                <a16:creationId xmlns:a16="http://schemas.microsoft.com/office/drawing/2014/main" id="{DB35E19E-1203-BE21-0A85-492C47B77355}"/>
              </a:ext>
            </a:extLst>
          </p:cNvPr>
          <p:cNvSpPr/>
          <p:nvPr/>
        </p:nvSpPr>
        <p:spPr>
          <a:xfrm>
            <a:off x="979239" y="2351391"/>
            <a:ext cx="3484119" cy="3244737"/>
          </a:xfrm>
          <a:prstGeom prst="roundRect">
            <a:avLst/>
          </a:prstGeom>
          <a:solidFill>
            <a:srgbClr val="0070C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CuadroTexto">
            <a:extLst>
              <a:ext uri="{FF2B5EF4-FFF2-40B4-BE49-F238E27FC236}">
                <a16:creationId xmlns:a16="http://schemas.microsoft.com/office/drawing/2014/main" id="{54F5B8E2-F73D-EC52-4149-4118EDDB60C1}"/>
              </a:ext>
            </a:extLst>
          </p:cNvPr>
          <p:cNvSpPr txBox="1"/>
          <p:nvPr/>
        </p:nvSpPr>
        <p:spPr>
          <a:xfrm>
            <a:off x="1159259" y="2462015"/>
            <a:ext cx="32076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b="1" dirty="0">
                <a:solidFill>
                  <a:schemeClr val="bg1"/>
                </a:solidFill>
              </a:rPr>
              <a:t>Pertenecen a todos los copropietarios </a:t>
            </a:r>
            <a:r>
              <a:rPr lang="es-CL" sz="2000" dirty="0">
                <a:solidFill>
                  <a:schemeClr val="bg1"/>
                </a:solidFill>
              </a:rPr>
              <a:t>por ser necesarios para la existencia, seguridad y conservación del condominio. </a:t>
            </a:r>
          </a:p>
          <a:p>
            <a:pPr algn="ctr"/>
            <a:endParaRPr lang="es-CL" sz="2000" dirty="0">
              <a:solidFill>
                <a:schemeClr val="bg1"/>
              </a:solidFill>
            </a:endParaRPr>
          </a:p>
          <a:p>
            <a:pPr algn="ctr"/>
            <a:r>
              <a:rPr lang="es-CL" sz="2000" dirty="0">
                <a:solidFill>
                  <a:schemeClr val="bg1"/>
                </a:solidFill>
              </a:rPr>
              <a:t>Ejemplo: Equipamiento Comunitario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1A6B29EF-D45A-C335-3CEB-3082B6F23150}"/>
              </a:ext>
            </a:extLst>
          </p:cNvPr>
          <p:cNvSpPr/>
          <p:nvPr/>
        </p:nvSpPr>
        <p:spPr>
          <a:xfrm>
            <a:off x="1025532" y="1324117"/>
            <a:ext cx="4515189" cy="573631"/>
          </a:xfrm>
          <a:prstGeom prst="roundRect">
            <a:avLst/>
          </a:prstGeom>
          <a:solidFill>
            <a:srgbClr val="E2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F179EC0-914D-87DB-AA1B-23AA501DED5C}"/>
              </a:ext>
            </a:extLst>
          </p:cNvPr>
          <p:cNvSpPr txBox="1"/>
          <p:nvPr/>
        </p:nvSpPr>
        <p:spPr>
          <a:xfrm>
            <a:off x="1185552" y="1362430"/>
            <a:ext cx="420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400" b="1" dirty="0">
                <a:solidFill>
                  <a:schemeClr val="bg1"/>
                </a:solidFill>
              </a:rPr>
              <a:t>Bienes de Dominio Común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FE54708-0900-10D0-5AFF-37EF0F7C7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974" y="2875783"/>
            <a:ext cx="3057737" cy="20347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2FC8AE5-049C-2782-5CB6-E1130724A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591" y="2873644"/>
            <a:ext cx="3057736" cy="2036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B48E1518-6356-B19E-2A32-5FFBAC484B01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COMPOSICIÓN DE LA COPROPIEDAD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011DC4E-BE9A-F962-38FA-F4D1EE6A8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21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2">
            <a:extLst>
              <a:ext uri="{FF2B5EF4-FFF2-40B4-BE49-F238E27FC236}">
                <a16:creationId xmlns:a16="http://schemas.microsoft.com/office/drawing/2014/main" id="{221D56F9-E1B6-4B5B-87BD-3C9C4E66268D}"/>
              </a:ext>
            </a:extLst>
          </p:cNvPr>
          <p:cNvSpPr txBox="1">
            <a:spLocks/>
          </p:cNvSpPr>
          <p:nvPr/>
        </p:nvSpPr>
        <p:spPr>
          <a:xfrm>
            <a:off x="606531" y="1476550"/>
            <a:ext cx="10753725" cy="46919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CL" sz="2800" b="0" i="0" u="none" strike="noStrike" kern="1200" cap="none" spc="0" normalizeH="0" baseline="0" noProof="0" dirty="0">
                <a:ln>
                  <a:noFill/>
                </a:ln>
                <a:solidFill>
                  <a:srgbClr val="284A7C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Los condominios se administran a través de 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rgbClr val="284A7C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 órganos…</a:t>
            </a:r>
            <a:endParaRPr lang="es-CL" sz="2800" dirty="0">
              <a:latin typeface="Calibri" panose="020F0502020204030204"/>
              <a:cs typeface="Arial" panose="020B0604020202020204" pitchFamily="34" charset="0"/>
            </a:endParaRPr>
          </a:p>
          <a:p>
            <a:pPr marR="0" lvl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srgbClr val="284A7C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B79E8090-3E5F-8030-2189-5089C2CCEF8B}"/>
              </a:ext>
            </a:extLst>
          </p:cNvPr>
          <p:cNvSpPr txBox="1">
            <a:spLocks/>
          </p:cNvSpPr>
          <p:nvPr/>
        </p:nvSpPr>
        <p:spPr>
          <a:xfrm>
            <a:off x="846729" y="2398106"/>
            <a:ext cx="5925264" cy="2850550"/>
          </a:xfrm>
          <a:prstGeom prst="rect">
            <a:avLst/>
          </a:prstGeom>
          <a:ln w="19050">
            <a:noFill/>
          </a:ln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b="1" i="0" kern="1200">
                <a:solidFill>
                  <a:srgbClr val="284A7C"/>
                </a:solidFill>
                <a:latin typeface="gobCL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kumimoji="0" lang="es-CL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ASAMBLEA DE COPROPIETARIOS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es-CL" sz="3000" dirty="0">
              <a:solidFill>
                <a:schemeClr val="accent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L" sz="3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COMITÉ DE ADMINISTRACIÓN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lang="es-CL" sz="3000" dirty="0">
              <a:solidFill>
                <a:schemeClr val="accent1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es-CL" sz="30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ADMINISTRADOR/A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endParaRPr kumimoji="0" lang="es-CL" sz="3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CL" sz="3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Gráfico 12" descr="Grupo de personas contorno">
            <a:extLst>
              <a:ext uri="{FF2B5EF4-FFF2-40B4-BE49-F238E27FC236}">
                <a16:creationId xmlns:a16="http://schemas.microsoft.com/office/drawing/2014/main" id="{73DA61E9-FEDB-8339-EA45-A2DC3C82F8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64533" y="2225891"/>
            <a:ext cx="3264195" cy="326419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667D6B-DC95-461A-A886-08884734F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5EBEF5ED-332D-908A-499C-2B1C2812CC40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ÓRGANOS DE LA ADMINISTRACIÓN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5DBCA06-B758-3008-CDAF-F84EEA732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72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2D354795-24D9-45FE-80FE-E758168D7A54}"/>
              </a:ext>
            </a:extLst>
          </p:cNvPr>
          <p:cNvSpPr txBox="1"/>
          <p:nvPr/>
        </p:nvSpPr>
        <p:spPr>
          <a:xfrm>
            <a:off x="249967" y="1132370"/>
            <a:ext cx="10975291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s-CL" sz="2000" b="1" dirty="0">
                <a:solidFill>
                  <a:srgbClr val="00206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Existen dos instancias para tomar decisiones respecto al funcionamiento del condominio: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2129EDB-397D-FF1F-31B5-A4159F95A9DB}"/>
              </a:ext>
            </a:extLst>
          </p:cNvPr>
          <p:cNvSpPr txBox="1"/>
          <p:nvPr/>
        </p:nvSpPr>
        <p:spPr>
          <a:xfrm>
            <a:off x="4878492" y="1590758"/>
            <a:ext cx="5786106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Es el </a:t>
            </a:r>
            <a:r>
              <a:rPr lang="es-CL" b="1" dirty="0">
                <a:solidFill>
                  <a:srgbClr val="002060"/>
                </a:solidFill>
              </a:rPr>
              <a:t>principal órgano de decisión.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Toma decisiones a través de </a:t>
            </a:r>
            <a:r>
              <a:rPr lang="es-CL" b="1" dirty="0">
                <a:solidFill>
                  <a:srgbClr val="002060"/>
                </a:solidFill>
              </a:rPr>
              <a:t>sesiones</a:t>
            </a:r>
            <a:r>
              <a:rPr lang="es-CL" dirty="0">
                <a:solidFill>
                  <a:srgbClr val="002060"/>
                </a:solidFill>
              </a:rPr>
              <a:t> presenciales, telemáticas, mixtas o consultas por escrito.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Los copropietarios tienen la obligación de participar en asamblea, pero solo los </a:t>
            </a:r>
            <a:r>
              <a:rPr lang="es-CL" b="1" dirty="0">
                <a:solidFill>
                  <a:srgbClr val="002060"/>
                </a:solidFill>
              </a:rPr>
              <a:t>hábiles pueden votar.</a:t>
            </a:r>
            <a:endParaRPr lang="es-CL" dirty="0">
              <a:solidFill>
                <a:srgbClr val="002060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F7E4324-69A9-B1F8-11AD-DFAF06BDDD37}"/>
              </a:ext>
            </a:extLst>
          </p:cNvPr>
          <p:cNvSpPr txBox="1"/>
          <p:nvPr/>
        </p:nvSpPr>
        <p:spPr>
          <a:xfrm>
            <a:off x="4880739" y="4023840"/>
            <a:ext cx="5783859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Puede tomar decisiones en todo lo que no sea materia de sesión extraordinaria.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002060"/>
                </a:solidFill>
              </a:rPr>
              <a:t>Puede dictar normas que faciliten el uso y administración.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Sus decisiones se mantienen mientras no sean revertidas por la asamblea de copropietarios. </a:t>
            </a:r>
          </a:p>
        </p:txBody>
      </p:sp>
      <p:sp>
        <p:nvSpPr>
          <p:cNvPr id="9" name="Flecha: pentágono 8">
            <a:extLst>
              <a:ext uri="{FF2B5EF4-FFF2-40B4-BE49-F238E27FC236}">
                <a16:creationId xmlns:a16="http://schemas.microsoft.com/office/drawing/2014/main" id="{F9BD594A-EA1D-B953-0217-BF0EBE876B36}"/>
              </a:ext>
            </a:extLst>
          </p:cNvPr>
          <p:cNvSpPr/>
          <p:nvPr/>
        </p:nvSpPr>
        <p:spPr>
          <a:xfrm>
            <a:off x="882502" y="1909820"/>
            <a:ext cx="2937155" cy="1318437"/>
          </a:xfrm>
          <a:prstGeom prst="homePlate">
            <a:avLst/>
          </a:prstGeom>
          <a:solidFill>
            <a:srgbClr val="084F6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ASAMBLEA DE COPROPIETARIOS</a:t>
            </a:r>
          </a:p>
        </p:txBody>
      </p:sp>
      <p:sp>
        <p:nvSpPr>
          <p:cNvPr id="11" name="Flecha: pentágono 10">
            <a:extLst>
              <a:ext uri="{FF2B5EF4-FFF2-40B4-BE49-F238E27FC236}">
                <a16:creationId xmlns:a16="http://schemas.microsoft.com/office/drawing/2014/main" id="{DF70CB18-2C97-972D-EA80-97C0E511F5E2}"/>
              </a:ext>
            </a:extLst>
          </p:cNvPr>
          <p:cNvSpPr/>
          <p:nvPr/>
        </p:nvSpPr>
        <p:spPr>
          <a:xfrm>
            <a:off x="882502" y="4455394"/>
            <a:ext cx="2937155" cy="1318437"/>
          </a:xfrm>
          <a:prstGeom prst="homePlate">
            <a:avLst/>
          </a:prstGeom>
          <a:solidFill>
            <a:srgbClr val="4E95D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COMITÉ DE ADMINISTRACIÓN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8E2FD4-42F3-F0C6-E424-4D4343D75E3B}"/>
              </a:ext>
            </a:extLst>
          </p:cNvPr>
          <p:cNvSpPr/>
          <p:nvPr/>
        </p:nvSpPr>
        <p:spPr>
          <a:xfrm rot="16200000" flipV="1">
            <a:off x="3200712" y="2663094"/>
            <a:ext cx="2190392" cy="45719"/>
          </a:xfrm>
          <a:prstGeom prst="rect">
            <a:avLst/>
          </a:prstGeom>
          <a:solidFill>
            <a:srgbClr val="084F6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30851C2-7CC7-D9CE-4CC1-5AF2437B6792}"/>
              </a:ext>
            </a:extLst>
          </p:cNvPr>
          <p:cNvSpPr/>
          <p:nvPr/>
        </p:nvSpPr>
        <p:spPr>
          <a:xfrm rot="16200000" flipV="1">
            <a:off x="3223571" y="5170177"/>
            <a:ext cx="2190392" cy="45719"/>
          </a:xfrm>
          <a:prstGeom prst="rect">
            <a:avLst/>
          </a:prstGeom>
          <a:solidFill>
            <a:srgbClr val="4E95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90EBD39-45E3-29F6-3F21-49DF251C4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18C313A2-0C09-3495-9605-0C9E5925DAFD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CÓMO TOMAR DECISIONES EN COPROPIEDAD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A484FF1-C143-2D80-6A35-DF4425F82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16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1E37E-48B8-1C9A-DA4F-75CFD3DDF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2EADA7B2-EA2A-16E0-C291-34D21FFE4946}"/>
              </a:ext>
            </a:extLst>
          </p:cNvPr>
          <p:cNvSpPr txBox="1"/>
          <p:nvPr/>
        </p:nvSpPr>
        <p:spPr>
          <a:xfrm>
            <a:off x="3708429" y="1152434"/>
            <a:ext cx="6916463" cy="48013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CL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Debe actuar de acuerdo a:</a:t>
            </a:r>
          </a:p>
          <a:p>
            <a:pPr marL="0" marR="0" lvl="8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	*Ley N ° 21.442, </a:t>
            </a:r>
          </a:p>
          <a:p>
            <a:pPr marL="0" marR="0" lvl="8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	*Reglamento de la Ley </a:t>
            </a:r>
            <a:r>
              <a:rPr kumimoji="0" lang="es-C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N°</a:t>
            </a:r>
            <a:r>
              <a:rPr kumimoji="0" lang="es-CL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21.442 (D.S. </a:t>
            </a:r>
            <a:r>
              <a:rPr kumimoji="0" lang="es-C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N°</a:t>
            </a:r>
            <a:r>
              <a:rPr kumimoji="0" lang="es-CL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7)</a:t>
            </a:r>
          </a:p>
          <a:p>
            <a:pPr marL="0" marR="0" lvl="8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	*Reglamento de copropiedad, </a:t>
            </a:r>
          </a:p>
          <a:p>
            <a:pPr marL="0" marR="0" lvl="8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	*I</a:t>
            </a:r>
            <a:r>
              <a:rPr kumimoji="0" lang="es-CL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nstrucciones de la asamblea y el comité </a:t>
            </a:r>
            <a:r>
              <a:rPr kumimoji="0" lang="es-CL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adm</a:t>
            </a:r>
            <a:r>
              <a:rPr kumimoji="0" lang="es-CL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Funciones establecidas en el artículo 20 de la Ley.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002060"/>
                </a:solidFill>
              </a:rPr>
              <a:t>Debe estar inscrito/a en el Registro Nacional de Administradores </a:t>
            </a:r>
            <a:r>
              <a:rPr lang="es-CL" dirty="0">
                <a:solidFill>
                  <a:srgbClr val="002060"/>
                </a:solidFill>
              </a:rPr>
              <a:t>y puede ser sancionado a través del Sistema de Reclamaciones y Sanciones.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02060"/>
                </a:solidFill>
              </a:rPr>
              <a:t>No podrá integrar el comité de administración y se mantendrá en sus funciones mientras cuente con la confianza de la asamblea.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b="1" dirty="0">
                <a:solidFill>
                  <a:srgbClr val="002060"/>
                </a:solidFill>
              </a:rPr>
              <a:t>En caso de ausencia del administrador/a, el presidente del comité de administración actuará como tal.</a:t>
            </a:r>
          </a:p>
        </p:txBody>
      </p:sp>
      <p:sp>
        <p:nvSpPr>
          <p:cNvPr id="7" name="Flecha: pentágono 6">
            <a:extLst>
              <a:ext uri="{FF2B5EF4-FFF2-40B4-BE49-F238E27FC236}">
                <a16:creationId xmlns:a16="http://schemas.microsoft.com/office/drawing/2014/main" id="{57AF7216-E416-4E27-BB15-6C08AC0FBA2C}"/>
              </a:ext>
            </a:extLst>
          </p:cNvPr>
          <p:cNvSpPr/>
          <p:nvPr/>
        </p:nvSpPr>
        <p:spPr>
          <a:xfrm>
            <a:off x="344573" y="2508517"/>
            <a:ext cx="2937155" cy="1318437"/>
          </a:xfrm>
          <a:prstGeom prst="homePlate">
            <a:avLst/>
          </a:prstGeom>
          <a:solidFill>
            <a:schemeClr val="bg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ADMINISTRADOR/A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EA97D44-74D2-E91C-BCDC-1AA3596C95A9}"/>
              </a:ext>
            </a:extLst>
          </p:cNvPr>
          <p:cNvSpPr/>
          <p:nvPr/>
        </p:nvSpPr>
        <p:spPr>
          <a:xfrm rot="16200000">
            <a:off x="1008917" y="3455094"/>
            <a:ext cx="4925357" cy="4571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1BAD3E-5C10-7702-BFBC-6A3371447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D3DAA8F0-1241-578B-4185-5BD5337A01DD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SOBRE EL ADMINISTRADOR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8816907-3526-7491-D834-B2AF31196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95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713E1-8874-08E3-E97C-11AE3EEB6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5">
            <a:extLst>
              <a:ext uri="{FF2B5EF4-FFF2-40B4-BE49-F238E27FC236}">
                <a16:creationId xmlns:a16="http://schemas.microsoft.com/office/drawing/2014/main" id="{3DCE8D31-76E0-7DF2-D0C4-43FB8113C9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618930"/>
              </p:ext>
            </p:extLst>
          </p:nvPr>
        </p:nvGraphicFramePr>
        <p:xfrm>
          <a:off x="1171730" y="1331859"/>
          <a:ext cx="9848538" cy="3624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096">
                  <a:extLst>
                    <a:ext uri="{9D8B030D-6E8A-4147-A177-3AD203B41FA5}">
                      <a16:colId xmlns:a16="http://schemas.microsoft.com/office/drawing/2014/main" val="2609497696"/>
                    </a:ext>
                  </a:extLst>
                </a:gridCol>
                <a:gridCol w="3230221">
                  <a:extLst>
                    <a:ext uri="{9D8B030D-6E8A-4147-A177-3AD203B41FA5}">
                      <a16:colId xmlns:a16="http://schemas.microsoft.com/office/drawing/2014/main" val="3654388730"/>
                    </a:ext>
                  </a:extLst>
                </a:gridCol>
                <a:gridCol w="3230221">
                  <a:extLst>
                    <a:ext uri="{9D8B030D-6E8A-4147-A177-3AD203B41FA5}">
                      <a16:colId xmlns:a16="http://schemas.microsoft.com/office/drawing/2014/main" val="4042744592"/>
                    </a:ext>
                  </a:extLst>
                </a:gridCol>
              </a:tblGrid>
              <a:tr h="842344"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TIPO DE SESIÓN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QUÓRUM MÍNIMO </a:t>
                      </a:r>
                    </a:p>
                    <a:p>
                      <a:pPr algn="ctr"/>
                      <a:r>
                        <a:rPr lang="es-CL" sz="2000" b="1" dirty="0"/>
                        <a:t>PARA SESIONAR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QUÓRUM PARA TOMAR ACUERDOS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4319150"/>
                  </a:ext>
                </a:extLst>
              </a:tr>
              <a:tr h="842344">
                <a:tc>
                  <a:txBody>
                    <a:bodyPr/>
                    <a:lstStyle/>
                    <a:p>
                      <a:pPr algn="ctr"/>
                      <a:r>
                        <a:rPr lang="es-CL" sz="2400" b="1" dirty="0"/>
                        <a:t>ORDINARIA</a:t>
                      </a:r>
                      <a:endParaRPr lang="es-CL" sz="24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33% DE LOS DERECHOS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MAYORÍA ABSOLUTA (50% + 1) DE LOS QUE ASISTEN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2110419"/>
                  </a:ext>
                </a:extLst>
              </a:tr>
              <a:tr h="1027440">
                <a:tc>
                  <a:txBody>
                    <a:bodyPr/>
                    <a:lstStyle/>
                    <a:p>
                      <a:pPr algn="ctr"/>
                      <a:r>
                        <a:rPr lang="es-CL" sz="2400" b="1" dirty="0"/>
                        <a:t>EXTRAORDINARIA DE MAYORÍA ABSOLUTA</a:t>
                      </a:r>
                    </a:p>
                    <a:p>
                      <a:pPr algn="ctr"/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1" dirty="0"/>
                        <a:t>MAYORÍA ABSOLUTA (50% + 1) DE LOS DERECHOS</a:t>
                      </a:r>
                    </a:p>
                    <a:p>
                      <a:pPr algn="ctr"/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L" b="1" dirty="0"/>
                        <a:t>MAYORÍA ABSOLUTA (50% + 1) DE LOS DERECHOS</a:t>
                      </a:r>
                    </a:p>
                    <a:p>
                      <a:pPr algn="ctr"/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3433297"/>
                  </a:ext>
                </a:extLst>
              </a:tr>
              <a:tr h="842344">
                <a:tc>
                  <a:txBody>
                    <a:bodyPr/>
                    <a:lstStyle/>
                    <a:p>
                      <a:pPr algn="ctr"/>
                      <a:r>
                        <a:rPr lang="es-CL" sz="2400" b="1" dirty="0"/>
                        <a:t>EXTRAORDINARIA DE MAYORÍA REFORZADA</a:t>
                      </a:r>
                      <a:endParaRPr lang="es-CL" sz="24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66% DE LOS DERECHOS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1" dirty="0"/>
                        <a:t>66% DE LOS DERECHOS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7243879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CCD9A7BA-6FA3-5850-A698-4A39214A9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4716F597-B5CA-46C1-1CA0-AC4B1A0A22E6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LA ASAMBLEA DE COPROPIETARIOS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235E20F-0F51-51C1-3A16-44C52A0E2135}"/>
              </a:ext>
            </a:extLst>
          </p:cNvPr>
          <p:cNvSpPr txBox="1"/>
          <p:nvPr/>
        </p:nvSpPr>
        <p:spPr>
          <a:xfrm>
            <a:off x="2170283" y="5244735"/>
            <a:ext cx="7433821" cy="73969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es-CL" sz="20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Tanto las sesiones de asamblea como las consultas escritas deben cumplir los quórums establecidos por la Ley</a:t>
            </a:r>
            <a:endParaRPr lang="es-CL" sz="2000" dirty="0">
              <a:solidFill>
                <a:srgbClr val="002060"/>
              </a:solidFill>
              <a:effectLst/>
              <a:latin typeface="Apto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96EEF09-631E-D012-6D96-4F53B0A68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038" y="5204069"/>
            <a:ext cx="780356" cy="7803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648469B-27CD-0597-FE42-A14F4D95C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864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0C752-DBD5-0F33-1CC9-E18BD7C7B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5">
            <a:extLst>
              <a:ext uri="{FF2B5EF4-FFF2-40B4-BE49-F238E27FC236}">
                <a16:creationId xmlns:a16="http://schemas.microsoft.com/office/drawing/2014/main" id="{702EA35F-1BA8-76AD-4EA6-A89E57C60D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558905"/>
              </p:ext>
            </p:extLst>
          </p:nvPr>
        </p:nvGraphicFramePr>
        <p:xfrm>
          <a:off x="358140" y="1543486"/>
          <a:ext cx="1147572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988">
                  <a:extLst>
                    <a:ext uri="{9D8B030D-6E8A-4147-A177-3AD203B41FA5}">
                      <a16:colId xmlns:a16="http://schemas.microsoft.com/office/drawing/2014/main" val="2609497696"/>
                    </a:ext>
                  </a:extLst>
                </a:gridCol>
                <a:gridCol w="8546732">
                  <a:extLst>
                    <a:ext uri="{9D8B030D-6E8A-4147-A177-3AD203B41FA5}">
                      <a16:colId xmlns:a16="http://schemas.microsoft.com/office/drawing/2014/main" val="3654388730"/>
                    </a:ext>
                  </a:extLst>
                </a:gridCol>
              </a:tblGrid>
              <a:tr h="274972"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TIPO DE SESIÓN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MATERIAS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4319150"/>
                  </a:ext>
                </a:extLst>
              </a:tr>
              <a:tr h="842344">
                <a:tc>
                  <a:txBody>
                    <a:bodyPr/>
                    <a:lstStyle/>
                    <a:p>
                      <a:pPr algn="ctr"/>
                      <a:r>
                        <a:rPr lang="es-CL" sz="2400" b="1" dirty="0"/>
                        <a:t>ORDINARIA</a:t>
                      </a:r>
                      <a:endParaRPr lang="es-CL" sz="24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b="0" i="0" dirty="0">
                          <a:latin typeface="Aptos"/>
                        </a:rPr>
                        <a:t>Rendición de cuentas y aprobación</a:t>
                      </a:r>
                    </a:p>
                    <a:p>
                      <a:pPr algn="ctr"/>
                      <a:r>
                        <a:rPr lang="es-CL" b="0" i="0" dirty="0">
                          <a:latin typeface="Aptos"/>
                        </a:rPr>
                        <a:t>Elección o renuncia comité administración</a:t>
                      </a:r>
                    </a:p>
                    <a:p>
                      <a:pPr algn="ctr"/>
                      <a:r>
                        <a:rPr lang="es-CL" b="0" i="0" dirty="0">
                          <a:latin typeface="Aptos"/>
                        </a:rPr>
                        <a:t>Designación o remoción del administrador</a:t>
                      </a:r>
                    </a:p>
                    <a:p>
                      <a:pPr algn="ctr"/>
                      <a:r>
                        <a:rPr lang="es-CL" b="0" i="0" dirty="0">
                          <a:latin typeface="Aptos"/>
                        </a:rPr>
                        <a:t>Reporte actualización Plan de Emergencia y Evacuación</a:t>
                      </a:r>
                    </a:p>
                    <a:p>
                      <a:pPr algn="ctr"/>
                      <a:r>
                        <a:rPr lang="es-CL" b="0" i="0" dirty="0">
                          <a:latin typeface="Aptos"/>
                        </a:rPr>
                        <a:t>Termino anticipado o contratación de seguro del condominio</a:t>
                      </a:r>
                    </a:p>
                    <a:p>
                      <a:pPr algn="ctr"/>
                      <a:r>
                        <a:rPr lang="es-CL" b="0" i="0" dirty="0">
                          <a:latin typeface="Aptos"/>
                        </a:rPr>
                        <a:t>Otras no extraordinarias</a:t>
                      </a:r>
                      <a:endParaRPr lang="es-CL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2110419"/>
                  </a:ext>
                </a:extLst>
              </a:tr>
            </a:tbl>
          </a:graphicData>
        </a:graphic>
      </p:graphicFrame>
      <p:sp>
        <p:nvSpPr>
          <p:cNvPr id="2" name="object 4">
            <a:extLst>
              <a:ext uri="{FF2B5EF4-FFF2-40B4-BE49-F238E27FC236}">
                <a16:creationId xmlns:a16="http://schemas.microsoft.com/office/drawing/2014/main" id="{AD25689B-7C43-BB44-FAA9-C4C66DFB5145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LA ASAMBLEA DE COPROPIETARIOS</a:t>
            </a:r>
            <a:endParaRPr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4D6C8D5-CEBD-6668-4D16-BC56D77A26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050649"/>
              </p:ext>
            </p:extLst>
          </p:nvPr>
        </p:nvGraphicFramePr>
        <p:xfrm>
          <a:off x="358140" y="3677086"/>
          <a:ext cx="11475720" cy="2121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2844">
                  <a:extLst>
                    <a:ext uri="{9D8B030D-6E8A-4147-A177-3AD203B41FA5}">
                      <a16:colId xmlns:a16="http://schemas.microsoft.com/office/drawing/2014/main" val="1892005439"/>
                    </a:ext>
                  </a:extLst>
                </a:gridCol>
                <a:gridCol w="8532876">
                  <a:extLst>
                    <a:ext uri="{9D8B030D-6E8A-4147-A177-3AD203B41FA5}">
                      <a16:colId xmlns:a16="http://schemas.microsoft.com/office/drawing/2014/main" val="277382761"/>
                    </a:ext>
                  </a:extLst>
                </a:gridCol>
              </a:tblGrid>
              <a:tr h="2111431">
                <a:tc>
                  <a:txBody>
                    <a:bodyPr/>
                    <a:lstStyle/>
                    <a:p>
                      <a:pPr algn="ctr"/>
                      <a:r>
                        <a:rPr lang="es-CL" sz="2500" b="1" dirty="0"/>
                        <a:t>EXTRAORDINARIA DE MAYORÍA ABSOLUTA</a:t>
                      </a:r>
                    </a:p>
                    <a:p>
                      <a:pPr algn="ctr"/>
                      <a:endParaRPr lang="es-CL" sz="1900" b="1" i="0" dirty="0">
                        <a:latin typeface="Aptos"/>
                      </a:endParaRPr>
                    </a:p>
                  </a:txBody>
                  <a:tcPr marL="94260" marR="94260" marT="47130" marB="4713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900" b="0" i="0" dirty="0">
                          <a:latin typeface="Aptos"/>
                        </a:rPr>
                        <a:t>Modificación Reglamento de Copropiedad</a:t>
                      </a:r>
                    </a:p>
                    <a:p>
                      <a:pPr algn="ctr"/>
                      <a:r>
                        <a:rPr lang="es-CL" sz="1900" b="0" i="0" dirty="0">
                          <a:latin typeface="Aptos"/>
                        </a:rPr>
                        <a:t>Remoción comité administración</a:t>
                      </a:r>
                    </a:p>
                    <a:p>
                      <a:pPr algn="ctr"/>
                      <a:r>
                        <a:rPr lang="es-CL" sz="1900" b="0" i="0" dirty="0">
                          <a:latin typeface="Aptos"/>
                        </a:rPr>
                        <a:t>Gastos extraordinarios que excedan monto definido por ley</a:t>
                      </a:r>
                    </a:p>
                    <a:p>
                      <a:pPr algn="ctr"/>
                      <a:r>
                        <a:rPr lang="es-CL" sz="1900" b="0" i="0" dirty="0">
                          <a:latin typeface="Aptos"/>
                        </a:rPr>
                        <a:t>Administración conjunta o </a:t>
                      </a:r>
                      <a:r>
                        <a:rPr lang="es-CL" sz="1900" b="0" i="0" dirty="0" err="1">
                          <a:latin typeface="Aptos"/>
                        </a:rPr>
                        <a:t>subadministraciones</a:t>
                      </a:r>
                      <a:endParaRPr lang="es-CL" sz="1900" b="0" i="0" dirty="0">
                        <a:latin typeface="Aptos"/>
                      </a:endParaRPr>
                    </a:p>
                    <a:p>
                      <a:pPr algn="ctr"/>
                      <a:r>
                        <a:rPr lang="es-CL" sz="1900" b="0" i="0" dirty="0">
                          <a:latin typeface="Aptos"/>
                        </a:rPr>
                        <a:t>Programas de autofinanciamiento</a:t>
                      </a:r>
                    </a:p>
                    <a:p>
                      <a:pPr algn="ctr"/>
                      <a:r>
                        <a:rPr lang="es-CL" sz="1900" b="0" i="0" dirty="0">
                          <a:latin typeface="Aptos"/>
                        </a:rPr>
                        <a:t>Porcentaje de fondo de reserva y utilización del mismo</a:t>
                      </a:r>
                    </a:p>
                    <a:p>
                      <a:pPr algn="ctr"/>
                      <a:r>
                        <a:rPr lang="es-CL" sz="1900" b="0" i="0" dirty="0">
                          <a:latin typeface="Aptos"/>
                        </a:rPr>
                        <a:t>Alteración a los bienes comunes</a:t>
                      </a:r>
                    </a:p>
                  </a:txBody>
                  <a:tcPr marL="94260" marR="94260" marT="47130" marB="47130" anchor="ctr"/>
                </a:tc>
                <a:extLst>
                  <a:ext uri="{0D108BD9-81ED-4DB2-BD59-A6C34878D82A}">
                    <a16:rowId xmlns:a16="http://schemas.microsoft.com/office/drawing/2014/main" val="56988029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B5B9EB7A-D4A4-C8B8-A177-C8312E47F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900D13F-0336-4097-5052-D8732ED5C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30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55CFAC-5E41-30EA-6DB4-DCBD1B87A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3DF16ED8-5317-A71F-D6BF-665DB9168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28776"/>
              </p:ext>
            </p:extLst>
          </p:nvPr>
        </p:nvGraphicFramePr>
        <p:xfrm>
          <a:off x="643467" y="1844373"/>
          <a:ext cx="10905067" cy="2989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619">
                  <a:extLst>
                    <a:ext uri="{9D8B030D-6E8A-4147-A177-3AD203B41FA5}">
                      <a16:colId xmlns:a16="http://schemas.microsoft.com/office/drawing/2014/main" val="939926865"/>
                    </a:ext>
                  </a:extLst>
                </a:gridCol>
                <a:gridCol w="7037448">
                  <a:extLst>
                    <a:ext uri="{9D8B030D-6E8A-4147-A177-3AD203B41FA5}">
                      <a16:colId xmlns:a16="http://schemas.microsoft.com/office/drawing/2014/main" val="635401652"/>
                    </a:ext>
                  </a:extLst>
                </a:gridCol>
              </a:tblGrid>
              <a:tr h="2959774">
                <a:tc>
                  <a:txBody>
                    <a:bodyPr/>
                    <a:lstStyle/>
                    <a:p>
                      <a:pPr algn="ctr"/>
                      <a:r>
                        <a:rPr lang="es-CL" sz="2500" b="1" dirty="0">
                          <a:solidFill>
                            <a:schemeClr val="tx1"/>
                          </a:solidFill>
                        </a:rPr>
                        <a:t>EXTRAORDINARIA DE MAYORÍA REFORZADA</a:t>
                      </a:r>
                      <a:endParaRPr lang="es-CL" sz="2500" b="1" i="0" dirty="0">
                        <a:solidFill>
                          <a:schemeClr val="tx1"/>
                        </a:solidFill>
                        <a:latin typeface="Aptos"/>
                      </a:endParaRPr>
                    </a:p>
                  </a:txBody>
                  <a:tcPr marL="94260" marR="94260" marT="47130" marB="4713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Modificación reglamento de copropiedad (reconstrucción, cambio destino unidad)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Delegación de facultades al comité administración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Enajenación, arrendamiento o cesión de tenencia BBCC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Dejar sin efecto </a:t>
                      </a:r>
                      <a:r>
                        <a:rPr lang="es-CL" sz="1900" b="0" i="0" dirty="0" err="1">
                          <a:solidFill>
                            <a:schemeClr val="tx1"/>
                          </a:solidFill>
                          <a:latin typeface="Aptos"/>
                        </a:rPr>
                        <a:t>Cert</a:t>
                      </a:r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. Que acoge a régimen de copropiedad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Obras de ampliación del condominio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Construcción en BBCC y cambio de destino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Uso y goce exclusivo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Retribución comité administración</a:t>
                      </a:r>
                    </a:p>
                    <a:p>
                      <a:pPr algn="ctr"/>
                      <a:r>
                        <a:rPr lang="es-CL" sz="1900" b="0" i="0" dirty="0">
                          <a:solidFill>
                            <a:schemeClr val="tx1"/>
                          </a:solidFill>
                          <a:latin typeface="Aptos"/>
                        </a:rPr>
                        <a:t>Contratación nuevo seguro del condominio</a:t>
                      </a:r>
                    </a:p>
                  </a:txBody>
                  <a:tcPr marL="94260" marR="94260" marT="47130" marB="4713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538209"/>
                  </a:ext>
                </a:extLst>
              </a:tr>
            </a:tbl>
          </a:graphicData>
        </a:graphic>
      </p:graphicFrame>
      <p:sp>
        <p:nvSpPr>
          <p:cNvPr id="3" name="object 4">
            <a:extLst>
              <a:ext uri="{FF2B5EF4-FFF2-40B4-BE49-F238E27FC236}">
                <a16:creationId xmlns:a16="http://schemas.microsoft.com/office/drawing/2014/main" id="{D92F8F93-B619-CBA7-2816-FAC976958735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LA ASAMBLEA DE COPROPIETARIOS</a:t>
            </a:r>
            <a:endParaRPr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E992E0B-A579-2103-0265-C78FF9992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448502"/>
              </p:ext>
            </p:extLst>
          </p:nvPr>
        </p:nvGraphicFramePr>
        <p:xfrm>
          <a:off x="643466" y="1551305"/>
          <a:ext cx="10905067" cy="39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2814">
                  <a:extLst>
                    <a:ext uri="{9D8B030D-6E8A-4147-A177-3AD203B41FA5}">
                      <a16:colId xmlns:a16="http://schemas.microsoft.com/office/drawing/2014/main" val="722947029"/>
                    </a:ext>
                  </a:extLst>
                </a:gridCol>
                <a:gridCol w="7022253">
                  <a:extLst>
                    <a:ext uri="{9D8B030D-6E8A-4147-A177-3AD203B41FA5}">
                      <a16:colId xmlns:a16="http://schemas.microsoft.com/office/drawing/2014/main" val="1870382475"/>
                    </a:ext>
                  </a:extLst>
                </a:gridCol>
              </a:tblGrid>
              <a:tr h="274972"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TIPO DE SESIÓN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L" sz="2000" b="1" dirty="0"/>
                        <a:t>MATERIAS</a:t>
                      </a:r>
                      <a:endParaRPr lang="es-CL" sz="2000" b="1" i="0" dirty="0">
                        <a:latin typeface="Apto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0242788"/>
                  </a:ext>
                </a:extLst>
              </a:tr>
            </a:tbl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A6BED23E-CBBC-2891-B314-C98418173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pic>
        <p:nvPicPr>
          <p:cNvPr id="1026" name="Picture 2" descr="Celebración de asambleas presenciales en condominios – RINCÓN DEL ADMINISTRADOR – Escuela de Administradores">
            <a:extLst>
              <a:ext uri="{FF2B5EF4-FFF2-40B4-BE49-F238E27FC236}">
                <a16:creationId xmlns:a16="http://schemas.microsoft.com/office/drawing/2014/main" id="{EB7CA9B4-17A4-65D2-AA1F-45CD7A3752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69" y="4977358"/>
            <a:ext cx="1164382" cy="99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ocadillo: rectángulo con esquinas redondeadas 9">
            <a:extLst>
              <a:ext uri="{FF2B5EF4-FFF2-40B4-BE49-F238E27FC236}">
                <a16:creationId xmlns:a16="http://schemas.microsoft.com/office/drawing/2014/main" id="{B01674BF-5D47-E048-2E1B-87A34DA8AB2E}"/>
              </a:ext>
            </a:extLst>
          </p:cNvPr>
          <p:cNvSpPr/>
          <p:nvPr/>
        </p:nvSpPr>
        <p:spPr>
          <a:xfrm>
            <a:off x="8778240" y="5127301"/>
            <a:ext cx="1764792" cy="781227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Art. 13, 14, 15 y 16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1976690-CED1-166F-F3E7-608802101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125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21FD6D-AA81-AE75-4E1A-E5F5870CD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4">
            <a:extLst>
              <a:ext uri="{FF2B5EF4-FFF2-40B4-BE49-F238E27FC236}">
                <a16:creationId xmlns:a16="http://schemas.microsoft.com/office/drawing/2014/main" id="{B6214CC0-85CF-F3ED-BC42-92B84796A8A8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COMITÉ DE ADMINISTRACIÓN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D45BA9-C557-2F6E-B4A3-D2730438A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8" name="Bocadillo: rectángulo con esquinas redondeadas 7">
            <a:extLst>
              <a:ext uri="{FF2B5EF4-FFF2-40B4-BE49-F238E27FC236}">
                <a16:creationId xmlns:a16="http://schemas.microsoft.com/office/drawing/2014/main" id="{01A779BD-D017-E8EF-B733-A975277A7173}"/>
              </a:ext>
            </a:extLst>
          </p:cNvPr>
          <p:cNvSpPr/>
          <p:nvPr/>
        </p:nvSpPr>
        <p:spPr>
          <a:xfrm>
            <a:off x="8778240" y="5127301"/>
            <a:ext cx="1764792" cy="781227"/>
          </a:xfrm>
          <a:prstGeom prst="wedgeRoundRectCallout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Art. 17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EFAE0B71-FCF1-DAE6-4A13-139B1C77F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976" y="1478202"/>
            <a:ext cx="7084872" cy="4612557"/>
          </a:xfrm>
        </p:spPr>
        <p:txBody>
          <a:bodyPr>
            <a:normAutofit/>
          </a:bodyPr>
          <a:lstStyle/>
          <a:p>
            <a:r>
              <a:rPr lang="es-CL" sz="2000" dirty="0">
                <a:solidFill>
                  <a:schemeClr val="tx2"/>
                </a:solidFill>
              </a:rPr>
              <a:t>Debe estar integrado por 3 o 5 miembros, </a:t>
            </a:r>
            <a:r>
              <a:rPr lang="es-CL" sz="2000" b="1" dirty="0">
                <a:solidFill>
                  <a:schemeClr val="tx2"/>
                </a:solidFill>
              </a:rPr>
              <a:t>siempre número impar</a:t>
            </a:r>
            <a:r>
              <a:rPr lang="es-CL" sz="2000" dirty="0">
                <a:solidFill>
                  <a:schemeClr val="tx2"/>
                </a:solidFill>
              </a:rPr>
              <a:t>. </a:t>
            </a:r>
          </a:p>
          <a:p>
            <a:endParaRPr lang="es-CL" sz="2000" dirty="0">
              <a:solidFill>
                <a:schemeClr val="tx2"/>
              </a:solidFill>
            </a:endParaRPr>
          </a:p>
          <a:p>
            <a:r>
              <a:rPr lang="es-CL" sz="2000" dirty="0">
                <a:solidFill>
                  <a:schemeClr val="tx2"/>
                </a:solidFill>
              </a:rPr>
              <a:t>Los condominios con </a:t>
            </a:r>
            <a:r>
              <a:rPr lang="es-CL" sz="2000" dirty="0" err="1">
                <a:solidFill>
                  <a:schemeClr val="tx2"/>
                </a:solidFill>
              </a:rPr>
              <a:t>subadministraciones</a:t>
            </a:r>
            <a:r>
              <a:rPr lang="es-CL" sz="2000" dirty="0">
                <a:solidFill>
                  <a:schemeClr val="tx2"/>
                </a:solidFill>
              </a:rPr>
              <a:t> pueden tener más de 5 miembros en el comité.</a:t>
            </a:r>
          </a:p>
          <a:p>
            <a:endParaRPr lang="es-CL" sz="2000" dirty="0">
              <a:solidFill>
                <a:schemeClr val="tx2"/>
              </a:solidFill>
            </a:endParaRPr>
          </a:p>
          <a:p>
            <a:r>
              <a:rPr lang="es-CL" sz="2000" dirty="0">
                <a:solidFill>
                  <a:schemeClr val="tx2"/>
                </a:solidFill>
              </a:rPr>
              <a:t>Los acuerdos del comité de administración serán adoptados por </a:t>
            </a:r>
            <a:r>
              <a:rPr lang="es-CL" sz="2000" b="1" dirty="0">
                <a:solidFill>
                  <a:schemeClr val="tx2"/>
                </a:solidFill>
              </a:rPr>
              <a:t>la mitad más uno de sus miembros.</a:t>
            </a:r>
          </a:p>
          <a:p>
            <a:endParaRPr lang="es-CL" sz="2000" b="1" dirty="0">
              <a:solidFill>
                <a:schemeClr val="tx2"/>
              </a:solidFill>
            </a:endParaRPr>
          </a:p>
          <a:p>
            <a:r>
              <a:rPr lang="es-CL" sz="2000" b="1" dirty="0">
                <a:solidFill>
                  <a:schemeClr val="tx2"/>
                </a:solidFill>
              </a:rPr>
              <a:t>El período </a:t>
            </a:r>
            <a:r>
              <a:rPr lang="es-CL" sz="2000" dirty="0">
                <a:solidFill>
                  <a:schemeClr val="tx2"/>
                </a:solidFill>
              </a:rPr>
              <a:t>de funcionamiento del comité </a:t>
            </a:r>
            <a:r>
              <a:rPr lang="es-CL" sz="2000" b="1" dirty="0">
                <a:solidFill>
                  <a:schemeClr val="tx2"/>
                </a:solidFill>
              </a:rPr>
              <a:t>no puede exceder los 3 años</a:t>
            </a:r>
            <a:r>
              <a:rPr lang="es-CL" sz="2000" dirty="0">
                <a:solidFill>
                  <a:schemeClr val="tx2"/>
                </a:solidFill>
              </a:rPr>
              <a:t>, sin embargo, puede ser reelegido.</a:t>
            </a:r>
          </a:p>
        </p:txBody>
      </p:sp>
      <p:pic>
        <p:nvPicPr>
          <p:cNvPr id="9" name="Gráfico 8" descr="Meeting con relleno sólido">
            <a:extLst>
              <a:ext uri="{FF2B5EF4-FFF2-40B4-BE49-F238E27FC236}">
                <a16:creationId xmlns:a16="http://schemas.microsoft.com/office/drawing/2014/main" id="{920ACE5D-22B6-899E-27CA-CAB9E7BB9F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7060" y="1547062"/>
            <a:ext cx="2614088" cy="261408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3EA62BA-2D29-A86E-4C17-C3BC67FA84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732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4" name="object 4"/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335340"/>
            <a:ext cx="1113282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z="2400" spc="45" dirty="0">
                <a:latin typeface="Trebuchet MS"/>
                <a:cs typeface="Trebuchet MS"/>
              </a:rPr>
              <a:t>I</a:t>
            </a:r>
            <a:r>
              <a:rPr lang="es-CL" sz="2400" spc="-20" dirty="0">
                <a:latin typeface="Trebuchet MS"/>
                <a:cs typeface="Trebuchet MS"/>
              </a:rPr>
              <a:t>NSTRUMENTOS DE ADMINISTRACIÓN</a:t>
            </a:r>
            <a:endParaRPr sz="2400" spc="-10" dirty="0">
              <a:latin typeface="Trebuchet MS"/>
              <a:cs typeface="Trebuchet MS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4111" y="5901176"/>
            <a:ext cx="2298776" cy="58506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29818" y="3200400"/>
            <a:ext cx="7222490" cy="21679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sz="2000" b="0" i="0" u="none" strike="noStrike" kern="0" cap="none" spc="-3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Reglamento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copropiedad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Normas</a:t>
            </a:r>
            <a:r>
              <a:rPr kumimoji="0" lang="es-CL" sz="2000" b="0" i="0" u="none" strike="noStrike" kern="0" cap="none" spc="-1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s-CL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lang="es-CL" sz="2000" b="0" i="0" u="none" strike="noStrike" kern="0" cap="none" spc="-1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s-CL" sz="2000" b="0" i="0" u="none" strike="noStrike" kern="0" cap="none" spc="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uso</a:t>
            </a:r>
            <a:r>
              <a:rPr kumimoji="0" lang="es-CL" sz="2000" b="0" i="0" u="none" strike="noStrike" kern="0" cap="none" spc="-1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s-CL" sz="2000" b="0" i="0" u="none" strike="noStrike" kern="0" cap="none" spc="-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lang="es-CL" sz="2000" b="0" i="0" u="none" strike="noStrike" kern="0" cap="none" spc="-1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administración</a:t>
            </a: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Libro</a:t>
            </a:r>
            <a:r>
              <a:rPr kumimoji="0" sz="2000" b="0" i="0" u="none" strike="noStrike" kern="0" cap="none" spc="-18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Actas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sz="2000" b="0" i="0" u="none" strike="noStrike" kern="0" cap="none" spc="-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Libro</a:t>
            </a:r>
            <a:r>
              <a:rPr kumimoji="0" sz="2000" b="0" i="0" u="none" strike="noStrike" kern="0" cap="none" spc="-18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Novedades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sz="2000" b="0" i="0" u="none" strike="noStrike" kern="0" cap="none" spc="-3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Registro</a:t>
            </a:r>
            <a:r>
              <a:rPr kumimoji="0" sz="2000" b="0" i="0" u="none" strike="noStrike" kern="0" cap="none" spc="-14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Copropietarios,</a:t>
            </a:r>
            <a:r>
              <a:rPr kumimoji="0" sz="2000" b="0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Arrendatarios</a:t>
            </a:r>
            <a:r>
              <a:rPr kumimoji="0" sz="2000" b="0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sz="2000" b="0" i="0" u="none" strike="noStrike" kern="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demás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56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Ocupantes,</a:t>
            </a:r>
            <a:r>
              <a:rPr kumimoji="0" sz="2000" b="0" i="0" u="none" strike="noStrike" kern="0" cap="none" spc="-1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otros.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4155" y="1589011"/>
            <a:ext cx="3944112" cy="4525136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3CF41D6-4B44-6CA7-CFC9-CF06B5810F9C}"/>
              </a:ext>
            </a:extLst>
          </p:cNvPr>
          <p:cNvSpPr/>
          <p:nvPr/>
        </p:nvSpPr>
        <p:spPr>
          <a:xfrm>
            <a:off x="461646" y="1524000"/>
            <a:ext cx="7772400" cy="1658434"/>
          </a:xfrm>
          <a:prstGeom prst="roundRect">
            <a:avLst/>
          </a:prstGeom>
          <a:solidFill>
            <a:srgbClr val="155F82"/>
          </a:solidFill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Documentos en que consten actuaciones o decisiones de los órganos de la administración relacionados con normativas, adopción de acuerdos, constancias, gestiones y otras situaciones relevantes del condominio.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49A4E40-1236-6106-E3C7-65CAA0D8F5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0BB50D36-3B22-66FD-B3F9-D6F94DE0DA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/>
          <a:stretch/>
        </p:blipFill>
        <p:spPr>
          <a:xfrm>
            <a:off x="9308892" y="142563"/>
            <a:ext cx="2085629" cy="828084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D4243802-15D6-AF4E-0CC9-3A5796B5ECE4}"/>
              </a:ext>
            </a:extLst>
          </p:cNvPr>
          <p:cNvGraphicFramePr/>
          <p:nvPr/>
        </p:nvGraphicFramePr>
        <p:xfrm>
          <a:off x="1718820" y="2015162"/>
          <a:ext cx="10248473" cy="3427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6382F495-1D1D-F243-9FAA-0E5980FD3341}"/>
              </a:ext>
            </a:extLst>
          </p:cNvPr>
          <p:cNvSpPr txBox="1"/>
          <p:nvPr/>
        </p:nvSpPr>
        <p:spPr>
          <a:xfrm>
            <a:off x="436139" y="2437882"/>
            <a:ext cx="131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Año 1937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9543A27-720C-3020-B664-A6A0A2D03A72}"/>
              </a:ext>
            </a:extLst>
          </p:cNvPr>
          <p:cNvSpPr txBox="1"/>
          <p:nvPr/>
        </p:nvSpPr>
        <p:spPr>
          <a:xfrm>
            <a:off x="1361482" y="5020060"/>
            <a:ext cx="131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Año 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F4E2316-C254-615C-98C7-D9C08F6F8D16}"/>
              </a:ext>
            </a:extLst>
          </p:cNvPr>
          <p:cNvSpPr txBox="1"/>
          <p:nvPr/>
        </p:nvSpPr>
        <p:spPr>
          <a:xfrm>
            <a:off x="581965" y="3728971"/>
            <a:ext cx="1316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Año 1997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BD25E7-635E-179E-F927-5FED4E2D8E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86BD7949-DC2C-01C1-BC70-A79D0BA0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13" y="306935"/>
            <a:ext cx="10515600" cy="1325563"/>
          </a:xfrm>
        </p:spPr>
        <p:txBody>
          <a:bodyPr/>
          <a:lstStyle/>
          <a:p>
            <a:r>
              <a:rPr lang="es-CL" b="1" dirty="0">
                <a:solidFill>
                  <a:schemeClr val="accent1">
                    <a:lumMod val="50000"/>
                  </a:schemeClr>
                </a:solidFill>
              </a:rPr>
              <a:t>Origen Ley de Copropiedad Inmobiliaria 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A48EE03-20CA-FDF8-B812-66636C7005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98701" y="6265434"/>
            <a:ext cx="7924905" cy="238129"/>
          </a:xfrm>
          <a:prstGeom prst="rect">
            <a:avLst/>
          </a:prstGeom>
        </p:spPr>
      </p:pic>
      <p:pic>
        <p:nvPicPr>
          <p:cNvPr id="15" name="Picture 4" descr="Single Line Marker Stroke Wax Crayon Stock Illustration 453703840 |  Shutterstock">
            <a:extLst>
              <a:ext uri="{FF2B5EF4-FFF2-40B4-BE49-F238E27FC236}">
                <a16:creationId xmlns:a16="http://schemas.microsoft.com/office/drawing/2014/main" id="{7248C5D0-0C65-1F0C-31EC-B2A6DD892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14" b="77500" l="7530" r="91030">
                        <a14:foregroundMark x1="7641" y1="51429" x2="7641" y2="51429"/>
                        <a14:foregroundMark x1="91030" y1="50357" x2="91030" y2="50357"/>
                        <a14:foregroundMark x1="74086" y1="41429" x2="74086" y2="4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468"/>
          <a:stretch/>
        </p:blipFill>
        <p:spPr bwMode="auto">
          <a:xfrm rot="21138806">
            <a:off x="1706514" y="2438531"/>
            <a:ext cx="1735349" cy="23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Single Line Marker Stroke Wax Crayon Stock Illustration 453703840 |  Shutterstock">
            <a:extLst>
              <a:ext uri="{FF2B5EF4-FFF2-40B4-BE49-F238E27FC236}">
                <a16:creationId xmlns:a16="http://schemas.microsoft.com/office/drawing/2014/main" id="{66DEA763-FA98-3BD1-AABE-907C253B40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14" b="77500" l="7530" r="91030">
                        <a14:foregroundMark x1="7641" y1="51429" x2="7641" y2="51429"/>
                        <a14:foregroundMark x1="91030" y1="50357" x2="91030" y2="50357"/>
                        <a14:foregroundMark x1="74086" y1="41429" x2="74086" y2="4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468"/>
          <a:stretch/>
        </p:blipFill>
        <p:spPr bwMode="auto">
          <a:xfrm rot="21138806">
            <a:off x="2313707" y="3613247"/>
            <a:ext cx="1735349" cy="23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74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19944329-259F-41F5-4732-6F2F3615D3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642" y="2971800"/>
            <a:ext cx="1740282" cy="1729197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8739" y="212547"/>
            <a:ext cx="11132820" cy="556690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z="2400" dirty="0"/>
              <a:t>EL REGLAMENTO DE COPROPIEDAD</a:t>
            </a:r>
            <a:endParaRPr sz="2400" spc="-10" dirty="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40518" y="1616749"/>
            <a:ext cx="1700035" cy="181225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31012" y="1793189"/>
            <a:ext cx="9174988" cy="3758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Es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el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principal</a:t>
            </a:r>
            <a:r>
              <a:rPr kumimoji="0" sz="2000" b="0" i="0" u="none" strike="noStrike" kern="0" cap="none" spc="-1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instrumento</a:t>
            </a:r>
            <a:r>
              <a:rPr kumimoji="0" sz="2000" b="0" i="0" u="none" strike="noStrike" kern="0" cap="none" spc="-204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4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para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la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administración</a:t>
            </a:r>
            <a:r>
              <a:rPr kumimoji="0" sz="2000" b="0" i="0" u="none" strike="noStrike" kern="0" cap="none" spc="-1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20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un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condominio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80"/>
              </a:spcBef>
              <a:spcAft>
                <a:spcPts val="0"/>
              </a:spcAft>
              <a:buClr>
                <a:srgbClr val="001F5F"/>
              </a:buClr>
              <a:buSzTx/>
              <a:buFont typeface="Wingdings"/>
              <a:buChar char=""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5600" marR="2667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5600" algn="l"/>
              </a:tabLst>
              <a:defRPr/>
            </a:pPr>
            <a:r>
              <a:rPr kumimoji="0" sz="2000" b="0" i="0" u="none" strike="noStrike" kern="0" cap="none" spc="10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Su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objetivo</a:t>
            </a:r>
            <a:r>
              <a:rPr kumimoji="0" sz="2000" b="0" i="0" u="none" strike="noStrike" kern="0" cap="none" spc="-1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es</a:t>
            </a:r>
            <a:r>
              <a:rPr kumimoji="0" sz="2000" b="0" i="0" u="none" strike="noStrike" kern="0" cap="none" spc="-1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definir</a:t>
            </a:r>
            <a:r>
              <a:rPr kumimoji="0" sz="2000" b="1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las</a:t>
            </a:r>
            <a:r>
              <a:rPr kumimoji="0" sz="2000" b="1" i="0" u="none" strike="noStrike" kern="0" cap="none" spc="-14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normas</a:t>
            </a:r>
            <a:r>
              <a:rPr kumimoji="0" sz="2000" b="1" i="0" u="none" strike="noStrike" kern="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1" i="0" u="none" strike="noStrike" kern="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administración</a:t>
            </a:r>
            <a:r>
              <a:rPr kumimoji="0" sz="2000" b="1" i="0" u="none" strike="noStrike" kern="0" cap="none" spc="-1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interna</a:t>
            </a:r>
            <a:r>
              <a:rPr kumimoji="0" sz="2000" b="0" i="0" u="none" strike="noStrike" kern="0" cap="none" spc="-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,</a:t>
            </a:r>
            <a:r>
              <a:rPr kumimoji="0" sz="2000" b="0" i="0" u="none" strike="noStrike" kern="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acuerdo</a:t>
            </a:r>
            <a:r>
              <a:rPr kumimoji="0" sz="2000" b="0" i="0" u="none" strike="noStrike" kern="0" cap="none" spc="-18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</a:t>
            </a:r>
            <a:r>
              <a:rPr kumimoji="0" sz="2000" b="0" i="0" u="none" strike="noStrike" kern="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la 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Ley</a:t>
            </a:r>
            <a:r>
              <a:rPr kumimoji="0" sz="2000" b="0" i="0" u="none" strike="noStrike" kern="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sz="2000" b="0" i="0" u="none" strike="noStrike" kern="0" cap="none" spc="-14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</a:t>
            </a:r>
            <a:r>
              <a:rPr kumimoji="0" sz="2000" b="0" i="0" u="none" strike="noStrike" kern="0" cap="none" spc="-1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las</a:t>
            </a:r>
            <a:r>
              <a:rPr kumimoji="0" sz="2000" b="0" i="0" u="none" strike="noStrike" kern="0" cap="none" spc="-1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características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propias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del</a:t>
            </a:r>
            <a:r>
              <a:rPr kumimoji="0" sz="2000" b="0" i="0" u="none" strike="noStrike" kern="0" cap="none" spc="-1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condominio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1F5F"/>
              </a:buClr>
              <a:buSzTx/>
              <a:buFont typeface="Wingdings"/>
              <a:buChar char=""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5600" marR="417195" lvl="0" indent="-34290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Los</a:t>
            </a:r>
            <a:r>
              <a:rPr kumimoji="0" sz="2000" b="0" i="0" u="none" strike="noStrike" kern="0" cap="none" spc="-1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copropietarios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un</a:t>
            </a:r>
            <a:r>
              <a:rPr kumimoji="0" sz="2000" b="0" i="0" u="none" strike="noStrike" kern="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condominio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4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deberán</a:t>
            </a:r>
            <a:r>
              <a:rPr kumimoji="0" sz="2000" b="1" i="0" u="none" strike="noStrike" kern="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acordar</a:t>
            </a:r>
            <a:r>
              <a:rPr kumimoji="0" sz="2000" b="1" i="0" u="none" strike="noStrike" kern="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un</a:t>
            </a:r>
            <a:r>
              <a:rPr kumimoji="0" sz="2000" b="1" i="0" u="none" strike="noStrike" kern="0" cap="none" spc="-1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reglamento</a:t>
            </a:r>
            <a:r>
              <a:rPr kumimoji="0" sz="2000" b="1" i="0" u="none" strike="noStrike" kern="0" cap="none" spc="-14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 </a:t>
            </a:r>
            <a:r>
              <a:rPr kumimoji="0" sz="2000" b="1" i="0" u="none" strike="noStrike" kern="0" cap="none" spc="-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copropiedad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,</a:t>
            </a:r>
            <a:r>
              <a:rPr kumimoji="0" sz="2000" b="0" i="0" u="none" strike="noStrike" kern="0" cap="none" spc="-20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acuerdo</a:t>
            </a:r>
            <a:r>
              <a:rPr kumimoji="0" sz="2000" b="0" i="0" u="none" strike="noStrike" kern="0" cap="none" spc="-20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</a:t>
            </a:r>
            <a:r>
              <a:rPr kumimoji="0" sz="2000" b="0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la</a:t>
            </a:r>
            <a:r>
              <a:rPr kumimoji="0" sz="2000" b="0" i="0" u="none" strike="noStrike" kern="0" cap="none" spc="-1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Ley</a:t>
            </a:r>
            <a:r>
              <a:rPr kumimoji="0" sz="2000" b="0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N°</a:t>
            </a:r>
            <a:r>
              <a:rPr kumimoji="0" sz="2000" b="0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21.442</a:t>
            </a:r>
            <a:r>
              <a:rPr kumimoji="0" sz="2000" b="0" i="0" u="none" strike="noStrike" kern="0" cap="none" spc="-204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sz="2000" b="0" i="0" u="none" strike="noStrike" kern="0" cap="none" spc="-1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su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reglamento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1F5F"/>
              </a:buClr>
              <a:buSzTx/>
              <a:buFont typeface="Wingdings"/>
              <a:buChar char=""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En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el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se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establecen</a:t>
            </a:r>
            <a:r>
              <a:rPr kumimoji="0" sz="2000" b="0" i="0" u="none" strike="noStrike" kern="0" cap="none" spc="-1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los</a:t>
            </a:r>
            <a:r>
              <a:rPr kumimoji="0" sz="2000" b="0" i="0" u="none" strike="noStrike" kern="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derechos</a:t>
            </a:r>
            <a:r>
              <a:rPr kumimoji="0" sz="2000" b="0" i="0" u="none" strike="noStrike" kern="0" cap="none" spc="-204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sz="2000" b="0" i="0" u="none" strike="noStrike" kern="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obligaciones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0" i="0" u="none" strike="noStrike" kern="0" cap="none" spc="-17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los</a:t>
            </a:r>
            <a:r>
              <a:rPr kumimoji="0" sz="2000" b="0" i="0" u="none" strike="noStrike" kern="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residentes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1F5F"/>
              </a:buClr>
              <a:buSzTx/>
              <a:buFont typeface="Wingdings"/>
              <a:buChar char=""/>
              <a:tabLst/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En</a:t>
            </a:r>
            <a:r>
              <a:rPr kumimoji="0" sz="2000" b="1" i="0" u="none" strike="noStrike" kern="0" cap="none" spc="-1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el</a:t>
            </a:r>
            <a:r>
              <a:rPr kumimoji="0" sz="2000" b="1" i="0" u="none" strike="noStrike" kern="0" cap="none" spc="-1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se</a:t>
            </a:r>
            <a:r>
              <a:rPr kumimoji="0" sz="2000" b="1" i="0" u="none" strike="noStrike" kern="0" cap="none" spc="-1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establecen</a:t>
            </a:r>
            <a:r>
              <a:rPr kumimoji="0" sz="2000" b="1" i="0" u="none" strike="noStrike" kern="0" cap="none" spc="-1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normas</a:t>
            </a:r>
            <a:r>
              <a:rPr kumimoji="0" sz="2000" b="1" i="0" u="none" strike="noStrike" kern="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000" b="1" i="0" u="none" strike="noStrike" kern="0" cap="none" spc="-1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convivencia</a:t>
            </a:r>
            <a:r>
              <a:rPr kumimoji="0" sz="2000" b="1" i="0" u="none" strike="noStrike" kern="0" cap="none" spc="-1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acordadas</a:t>
            </a:r>
            <a:r>
              <a:rPr kumimoji="0" sz="2000" b="0" i="0" u="none" strike="noStrike" kern="0" cap="none" spc="-17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por</a:t>
            </a:r>
            <a:r>
              <a:rPr kumimoji="0" sz="2000" b="0" i="0" u="none" strike="noStrike" kern="0" cap="none" spc="-14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los</a:t>
            </a:r>
            <a:r>
              <a:rPr kumimoji="0" sz="2000" b="0" i="0" u="none" strike="noStrike" kern="0" cap="none" spc="-1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0" i="0" u="none" strike="noStrike" kern="0" cap="none" spc="-10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  <a:cs typeface="Trebuchet MS"/>
              </a:rPr>
              <a:t>copropietarios</a:t>
            </a: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3E490A8-080A-CE35-8CB1-894EEB46A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06842" y="3132455"/>
            <a:ext cx="1912653" cy="190206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4" name="object 4"/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76509" y="1822450"/>
            <a:ext cx="1750441" cy="1853438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845273" y="2108961"/>
            <a:ext cx="8975725" cy="3377439"/>
          </a:xfrm>
          <a:custGeom>
            <a:avLst/>
            <a:gdLst/>
            <a:ahLst/>
            <a:cxnLst/>
            <a:rect l="l" t="t" r="r" b="b"/>
            <a:pathLst>
              <a:path w="8975725" h="4240530">
                <a:moveTo>
                  <a:pt x="8268754" y="0"/>
                </a:moveTo>
                <a:lnTo>
                  <a:pt x="706666" y="0"/>
                </a:lnTo>
                <a:lnTo>
                  <a:pt x="658284" y="1630"/>
                </a:lnTo>
                <a:lnTo>
                  <a:pt x="610777" y="6450"/>
                </a:lnTo>
                <a:lnTo>
                  <a:pt x="564251" y="14355"/>
                </a:lnTo>
                <a:lnTo>
                  <a:pt x="518809" y="25240"/>
                </a:lnTo>
                <a:lnTo>
                  <a:pt x="474558" y="39000"/>
                </a:lnTo>
                <a:lnTo>
                  <a:pt x="431603" y="55528"/>
                </a:lnTo>
                <a:lnTo>
                  <a:pt x="390050" y="74721"/>
                </a:lnTo>
                <a:lnTo>
                  <a:pt x="350002" y="96472"/>
                </a:lnTo>
                <a:lnTo>
                  <a:pt x="311566" y="120678"/>
                </a:lnTo>
                <a:lnTo>
                  <a:pt x="274847" y="147231"/>
                </a:lnTo>
                <a:lnTo>
                  <a:pt x="239950" y="176027"/>
                </a:lnTo>
                <a:lnTo>
                  <a:pt x="206981" y="206962"/>
                </a:lnTo>
                <a:lnTo>
                  <a:pt x="176044" y="239929"/>
                </a:lnTo>
                <a:lnTo>
                  <a:pt x="147245" y="274823"/>
                </a:lnTo>
                <a:lnTo>
                  <a:pt x="120690" y="311540"/>
                </a:lnTo>
                <a:lnTo>
                  <a:pt x="96482" y="349974"/>
                </a:lnTo>
                <a:lnTo>
                  <a:pt x="74729" y="390019"/>
                </a:lnTo>
                <a:lnTo>
                  <a:pt x="55534" y="431571"/>
                </a:lnTo>
                <a:lnTo>
                  <a:pt x="39004" y="474525"/>
                </a:lnTo>
                <a:lnTo>
                  <a:pt x="25243" y="518774"/>
                </a:lnTo>
                <a:lnTo>
                  <a:pt x="14357" y="564214"/>
                </a:lnTo>
                <a:lnTo>
                  <a:pt x="6451" y="610740"/>
                </a:lnTo>
                <a:lnTo>
                  <a:pt x="1630" y="658246"/>
                </a:lnTo>
                <a:lnTo>
                  <a:pt x="0" y="706627"/>
                </a:lnTo>
                <a:lnTo>
                  <a:pt x="0" y="3533394"/>
                </a:lnTo>
                <a:lnTo>
                  <a:pt x="1630" y="3581775"/>
                </a:lnTo>
                <a:lnTo>
                  <a:pt x="6451" y="3629281"/>
                </a:lnTo>
                <a:lnTo>
                  <a:pt x="14357" y="3675807"/>
                </a:lnTo>
                <a:lnTo>
                  <a:pt x="25243" y="3721247"/>
                </a:lnTo>
                <a:lnTo>
                  <a:pt x="39004" y="3765496"/>
                </a:lnTo>
                <a:lnTo>
                  <a:pt x="55534" y="3808450"/>
                </a:lnTo>
                <a:lnTo>
                  <a:pt x="74729" y="3850002"/>
                </a:lnTo>
                <a:lnTo>
                  <a:pt x="96482" y="3890047"/>
                </a:lnTo>
                <a:lnTo>
                  <a:pt x="120690" y="3928481"/>
                </a:lnTo>
                <a:lnTo>
                  <a:pt x="147245" y="3965198"/>
                </a:lnTo>
                <a:lnTo>
                  <a:pt x="176044" y="4000092"/>
                </a:lnTo>
                <a:lnTo>
                  <a:pt x="206981" y="4033059"/>
                </a:lnTo>
                <a:lnTo>
                  <a:pt x="239950" y="4063994"/>
                </a:lnTo>
                <a:lnTo>
                  <a:pt x="274847" y="4092790"/>
                </a:lnTo>
                <a:lnTo>
                  <a:pt x="311566" y="4119343"/>
                </a:lnTo>
                <a:lnTo>
                  <a:pt x="350002" y="4143549"/>
                </a:lnTo>
                <a:lnTo>
                  <a:pt x="390050" y="4165300"/>
                </a:lnTo>
                <a:lnTo>
                  <a:pt x="431603" y="4184493"/>
                </a:lnTo>
                <a:lnTo>
                  <a:pt x="474558" y="4201021"/>
                </a:lnTo>
                <a:lnTo>
                  <a:pt x="518809" y="4214781"/>
                </a:lnTo>
                <a:lnTo>
                  <a:pt x="564251" y="4225666"/>
                </a:lnTo>
                <a:lnTo>
                  <a:pt x="610777" y="4233571"/>
                </a:lnTo>
                <a:lnTo>
                  <a:pt x="658284" y="4238391"/>
                </a:lnTo>
                <a:lnTo>
                  <a:pt x="706666" y="4240022"/>
                </a:lnTo>
                <a:lnTo>
                  <a:pt x="8268754" y="4240022"/>
                </a:lnTo>
                <a:lnTo>
                  <a:pt x="8317135" y="4238391"/>
                </a:lnTo>
                <a:lnTo>
                  <a:pt x="8364641" y="4233571"/>
                </a:lnTo>
                <a:lnTo>
                  <a:pt x="8411167" y="4225666"/>
                </a:lnTo>
                <a:lnTo>
                  <a:pt x="8456607" y="4214781"/>
                </a:lnTo>
                <a:lnTo>
                  <a:pt x="8500857" y="4201021"/>
                </a:lnTo>
                <a:lnTo>
                  <a:pt x="8543810" y="4184493"/>
                </a:lnTo>
                <a:lnTo>
                  <a:pt x="8585362" y="4165300"/>
                </a:lnTo>
                <a:lnTo>
                  <a:pt x="8625407" y="4143549"/>
                </a:lnTo>
                <a:lnTo>
                  <a:pt x="8663841" y="4119343"/>
                </a:lnTo>
                <a:lnTo>
                  <a:pt x="8700558" y="4092790"/>
                </a:lnTo>
                <a:lnTo>
                  <a:pt x="8735452" y="4063994"/>
                </a:lnTo>
                <a:lnTo>
                  <a:pt x="8768419" y="4033059"/>
                </a:lnTo>
                <a:lnTo>
                  <a:pt x="8799354" y="4000092"/>
                </a:lnTo>
                <a:lnTo>
                  <a:pt x="8828150" y="3965198"/>
                </a:lnTo>
                <a:lnTo>
                  <a:pt x="8854704" y="3928481"/>
                </a:lnTo>
                <a:lnTo>
                  <a:pt x="8878909" y="3890047"/>
                </a:lnTo>
                <a:lnTo>
                  <a:pt x="8900660" y="3850002"/>
                </a:lnTo>
                <a:lnTo>
                  <a:pt x="8919853" y="3808450"/>
                </a:lnTo>
                <a:lnTo>
                  <a:pt x="8936382" y="3765496"/>
                </a:lnTo>
                <a:lnTo>
                  <a:pt x="8950141" y="3721247"/>
                </a:lnTo>
                <a:lnTo>
                  <a:pt x="8961026" y="3675807"/>
                </a:lnTo>
                <a:lnTo>
                  <a:pt x="8968931" y="3629281"/>
                </a:lnTo>
                <a:lnTo>
                  <a:pt x="8973751" y="3581775"/>
                </a:lnTo>
                <a:lnTo>
                  <a:pt x="8975382" y="3533394"/>
                </a:lnTo>
                <a:lnTo>
                  <a:pt x="8975382" y="706627"/>
                </a:lnTo>
                <a:lnTo>
                  <a:pt x="8973751" y="658246"/>
                </a:lnTo>
                <a:lnTo>
                  <a:pt x="8968931" y="610740"/>
                </a:lnTo>
                <a:lnTo>
                  <a:pt x="8961026" y="564214"/>
                </a:lnTo>
                <a:lnTo>
                  <a:pt x="8950141" y="518774"/>
                </a:lnTo>
                <a:lnTo>
                  <a:pt x="8936382" y="474525"/>
                </a:lnTo>
                <a:lnTo>
                  <a:pt x="8919853" y="431571"/>
                </a:lnTo>
                <a:lnTo>
                  <a:pt x="8900660" y="390019"/>
                </a:lnTo>
                <a:lnTo>
                  <a:pt x="8878909" y="349974"/>
                </a:lnTo>
                <a:lnTo>
                  <a:pt x="8854704" y="311540"/>
                </a:lnTo>
                <a:lnTo>
                  <a:pt x="8828150" y="274823"/>
                </a:lnTo>
                <a:lnTo>
                  <a:pt x="8799354" y="239929"/>
                </a:lnTo>
                <a:lnTo>
                  <a:pt x="8768419" y="206962"/>
                </a:lnTo>
                <a:lnTo>
                  <a:pt x="8735452" y="176027"/>
                </a:lnTo>
                <a:lnTo>
                  <a:pt x="8700558" y="147231"/>
                </a:lnTo>
                <a:lnTo>
                  <a:pt x="8663841" y="120678"/>
                </a:lnTo>
                <a:lnTo>
                  <a:pt x="8625407" y="96472"/>
                </a:lnTo>
                <a:lnTo>
                  <a:pt x="8585362" y="74721"/>
                </a:lnTo>
                <a:lnTo>
                  <a:pt x="8543810" y="55528"/>
                </a:lnTo>
                <a:lnTo>
                  <a:pt x="8500857" y="39000"/>
                </a:lnTo>
                <a:lnTo>
                  <a:pt x="8456607" y="25240"/>
                </a:lnTo>
                <a:lnTo>
                  <a:pt x="8411167" y="14355"/>
                </a:lnTo>
                <a:lnTo>
                  <a:pt x="8364641" y="6450"/>
                </a:lnTo>
                <a:lnTo>
                  <a:pt x="8317135" y="1630"/>
                </a:lnTo>
                <a:lnTo>
                  <a:pt x="8268754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1214" y="2410714"/>
            <a:ext cx="8227695" cy="27956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Algunos</a:t>
            </a:r>
            <a:r>
              <a:rPr kumimoji="0" sz="2400" b="0" i="0" u="none" strike="noStrike" kern="0" cap="none" spc="-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ejemplos</a:t>
            </a:r>
            <a:r>
              <a:rPr kumimoji="0" sz="2400" b="0" i="0" u="none" strike="noStrike" kern="0" cap="none" spc="-1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400" b="0" i="0" u="none" strike="noStrike" kern="0" cap="none" spc="-2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s-CL" sz="2400" b="0" i="0" u="none" strike="noStrike" kern="0" cap="none" spc="-2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NORMAS</a:t>
            </a:r>
            <a:r>
              <a:rPr kumimoji="0" sz="2400" b="0" i="0" u="none" strike="noStrike" kern="0" cap="none" spc="-2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400" b="0" i="0" u="none" strike="noStrike" kern="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sz="2400" b="0" i="0" u="none" strike="noStrike" kern="0" cap="none" spc="-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s-CL" sz="2400" b="0" i="0" u="none" strike="noStrike" kern="0" cap="none" spc="-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ACUERDOS </a:t>
            </a:r>
            <a:r>
              <a:rPr kumimoji="0" sz="2400" b="0" i="0" u="none" strike="noStrike" kern="0" cap="none" spc="-3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en</a:t>
            </a:r>
            <a:r>
              <a:rPr kumimoji="0" sz="2400" b="0" i="0" u="none" strike="noStrike" kern="0" cap="none" spc="-2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400" b="0" i="0" u="none" strike="noStrike" kern="0" cap="none" spc="-8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el</a:t>
            </a:r>
            <a:r>
              <a:rPr kumimoji="0" sz="2400" b="0" i="0" u="none" strike="noStrike" kern="0" cap="none" spc="-20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Reglamento </a:t>
            </a:r>
            <a:r>
              <a:rPr kumimoji="0" sz="24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2400" b="0" i="0" u="none" strike="noStrike" kern="0" cap="none" spc="-22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Copropiedad: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kumimoji="0" sz="1800" b="0" i="0" u="none" strike="noStrike" kern="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Valor/calculo</a:t>
            </a:r>
            <a:r>
              <a:rPr kumimoji="0" sz="1800" b="0" i="0" u="none" strike="noStrike" kern="0" cap="none" spc="-1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1800" b="0" i="0" u="none" strike="noStrike" kern="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gastos</a:t>
            </a:r>
            <a:r>
              <a:rPr kumimoji="0" sz="1800" b="0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comunes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Horarios</a:t>
            </a:r>
            <a:r>
              <a:rPr kumimoji="0" sz="1800" b="0" i="0" u="none" strike="noStrike" kern="0" cap="none" spc="-19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ruidos</a:t>
            </a:r>
            <a:r>
              <a:rPr kumimoji="0" sz="18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molestos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Multas</a:t>
            </a:r>
            <a:r>
              <a:rPr kumimoji="0" sz="1800" b="0" i="0" u="none" strike="noStrike" kern="0" cap="none" spc="-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por</a:t>
            </a:r>
            <a:r>
              <a:rPr kumimoji="0" sz="1800" b="0" i="0" u="none" strike="noStrike" kern="0" cap="none" spc="-1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infracción</a:t>
            </a:r>
            <a:r>
              <a:rPr kumimoji="0" sz="1800" b="0" i="0" u="none" strike="noStrike" kern="0" cap="none" spc="-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al</a:t>
            </a:r>
            <a:r>
              <a:rPr kumimoji="0" sz="1800" b="0" i="0" u="none" strike="noStrike" kern="0" cap="none" spc="-1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reglamento</a:t>
            </a:r>
            <a:r>
              <a:rPr kumimoji="0" sz="1800" b="0" i="0" u="none" strike="noStrike" kern="0" cap="none" spc="-1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1800" b="0" i="0" u="none" strike="noStrike" kern="0" cap="none" spc="-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copropiedad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kumimoji="0" sz="1800" b="0" i="0" u="none" strike="noStrike" kern="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Tenencia</a:t>
            </a:r>
            <a:r>
              <a:rPr kumimoji="0" sz="1800" b="0" i="0" u="none" strike="noStrike" kern="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responsable</a:t>
            </a:r>
            <a:r>
              <a:rPr kumimoji="0" sz="1800" b="0" i="0" u="none" strike="noStrike" kern="0" cap="none" spc="-1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1800" b="0" i="0" u="none" strike="noStrike" kern="0" cap="none" spc="-1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mascotas</a:t>
            </a:r>
            <a:endParaRPr kumimoji="0" lang="es-CL" sz="1800" b="0" i="0" u="none" strike="noStrike" kern="0" cap="none" spc="-1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lang="es-CL" kern="0" spc="-10" dirty="0">
                <a:solidFill>
                  <a:srgbClr val="FFFFFF"/>
                </a:solidFill>
                <a:latin typeface="Trebuchet MS"/>
                <a:cs typeface="Trebuchet MS"/>
              </a:rPr>
              <a:t>Regulaciones sobre uso de espacios comunes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12700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98450" algn="l"/>
              </a:tabLst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862CFD27-1D90-42D5-48BA-BFDA1E8F1B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375" y="157036"/>
            <a:ext cx="11131550" cy="681037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z="2400" dirty="0"/>
              <a:t>EL REGLAMENTO DE COPROPIEDAD</a:t>
            </a:r>
            <a:endParaRPr sz="2400" spc="-1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8759895-F714-61A9-5481-5511698321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4253B87-972E-A87E-3D8E-ECF4E04F6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AB7DE92E-E5B0-0227-4FC8-04093557F4AC}"/>
              </a:ext>
            </a:extLst>
          </p:cNvPr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83F7E72C-9DB2-356C-B99D-AF3DF45D9F84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C8DABE0D-60BE-948E-C438-136A0545A6CC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A7F2E857-89EF-1980-806D-561197E7FE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39" y="2235"/>
            <a:ext cx="11132820" cy="679800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pc="-10" dirty="0"/>
              <a:t>Normas de uso y administración</a:t>
            </a:r>
            <a:endParaRPr spc="-1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1D89C83-745A-2DA4-7F4D-B52A49D6E2DA}"/>
              </a:ext>
            </a:extLst>
          </p:cNvPr>
          <p:cNvSpPr txBox="1"/>
          <p:nvPr/>
        </p:nvSpPr>
        <p:spPr>
          <a:xfrm>
            <a:off x="762000" y="3075325"/>
            <a:ext cx="1079601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</a:rPr>
              <a:t>¿Para qué sirven?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Establecer criterios para el </a:t>
            </a: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acceso igualitario a la suscripción de convenios de pago por morosidad</a:t>
            </a: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, considerando antigüedad y monto de la deuda, u otros que permitan </a:t>
            </a: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evitar arbitrariedad en el acceso</a:t>
            </a: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suscripción y términos del convenio </a:t>
            </a: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(art. 9, D.S. 7).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Regular el uso de los bienes y servicios comunes por parte de visitas y trabajadores (art. 10, D.S. 7).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FA9D04F6-0A18-5710-6762-A61146519663}"/>
              </a:ext>
            </a:extLst>
          </p:cNvPr>
          <p:cNvSpPr/>
          <p:nvPr/>
        </p:nvSpPr>
        <p:spPr>
          <a:xfrm>
            <a:off x="990600" y="1441275"/>
            <a:ext cx="7772400" cy="1658434"/>
          </a:xfrm>
          <a:prstGeom prst="roundRect">
            <a:avLst/>
          </a:prstGeom>
          <a:solidFill>
            <a:srgbClr val="155F82"/>
          </a:solidFill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El comité de administración podrá dictar normas que </a:t>
            </a: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faciliten el uso y administración del condominio</a:t>
            </a: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, en la medida que no impliquen una discriminación arbitraria respecto de cualquiera de sus ocupantes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(art. 17, Ley 21.442).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37679438-C0B6-70C7-10EA-C45D2D736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1426464"/>
            <a:ext cx="1884679" cy="152282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C2A9CB3-BAB4-19AA-D430-D83182014B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020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EF71C8C-2032-D9F8-E527-F08A105B0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FF2B5EF4-FFF2-40B4-BE49-F238E27FC236}">
                <a16:creationId xmlns:a16="http://schemas.microsoft.com/office/drawing/2014/main" id="{444CC857-B291-FBFD-6B44-076994210F6A}"/>
              </a:ext>
            </a:extLst>
          </p:cNvPr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1CAE2213-9B52-8993-575C-56F9A8B0671C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C7E7136C-D7B8-5A69-C52A-91827503F779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" name="object 6">
            <a:extLst>
              <a:ext uri="{FF2B5EF4-FFF2-40B4-BE49-F238E27FC236}">
                <a16:creationId xmlns:a16="http://schemas.microsoft.com/office/drawing/2014/main" id="{714CE9CF-240A-440A-AA99-0796B3644B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39" y="2235"/>
            <a:ext cx="11132820" cy="679800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pc="-10" dirty="0"/>
              <a:t>Normas de uso y administración</a:t>
            </a:r>
            <a:endParaRPr spc="-1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9E5B31A-8331-657D-7E79-0A90E5293CC4}"/>
              </a:ext>
            </a:extLst>
          </p:cNvPr>
          <p:cNvSpPr/>
          <p:nvPr/>
        </p:nvSpPr>
        <p:spPr>
          <a:xfrm>
            <a:off x="1143000" y="3736805"/>
            <a:ext cx="7924799" cy="1703876"/>
          </a:xfrm>
          <a:custGeom>
            <a:avLst/>
            <a:gdLst/>
            <a:ahLst/>
            <a:cxnLst/>
            <a:rect l="l" t="t" r="r" b="b"/>
            <a:pathLst>
              <a:path w="8975725" h="4240530">
                <a:moveTo>
                  <a:pt x="8268754" y="0"/>
                </a:moveTo>
                <a:lnTo>
                  <a:pt x="706666" y="0"/>
                </a:lnTo>
                <a:lnTo>
                  <a:pt x="658284" y="1630"/>
                </a:lnTo>
                <a:lnTo>
                  <a:pt x="610777" y="6450"/>
                </a:lnTo>
                <a:lnTo>
                  <a:pt x="564251" y="14355"/>
                </a:lnTo>
                <a:lnTo>
                  <a:pt x="518809" y="25240"/>
                </a:lnTo>
                <a:lnTo>
                  <a:pt x="474558" y="39000"/>
                </a:lnTo>
                <a:lnTo>
                  <a:pt x="431603" y="55528"/>
                </a:lnTo>
                <a:lnTo>
                  <a:pt x="390050" y="74721"/>
                </a:lnTo>
                <a:lnTo>
                  <a:pt x="350002" y="96472"/>
                </a:lnTo>
                <a:lnTo>
                  <a:pt x="311566" y="120678"/>
                </a:lnTo>
                <a:lnTo>
                  <a:pt x="274847" y="147231"/>
                </a:lnTo>
                <a:lnTo>
                  <a:pt x="239950" y="176027"/>
                </a:lnTo>
                <a:lnTo>
                  <a:pt x="206981" y="206962"/>
                </a:lnTo>
                <a:lnTo>
                  <a:pt x="176044" y="239929"/>
                </a:lnTo>
                <a:lnTo>
                  <a:pt x="147245" y="274823"/>
                </a:lnTo>
                <a:lnTo>
                  <a:pt x="120690" y="311540"/>
                </a:lnTo>
                <a:lnTo>
                  <a:pt x="96482" y="349974"/>
                </a:lnTo>
                <a:lnTo>
                  <a:pt x="74729" y="390019"/>
                </a:lnTo>
                <a:lnTo>
                  <a:pt x="55534" y="431571"/>
                </a:lnTo>
                <a:lnTo>
                  <a:pt x="39004" y="474525"/>
                </a:lnTo>
                <a:lnTo>
                  <a:pt x="25243" y="518774"/>
                </a:lnTo>
                <a:lnTo>
                  <a:pt x="14357" y="564214"/>
                </a:lnTo>
                <a:lnTo>
                  <a:pt x="6451" y="610740"/>
                </a:lnTo>
                <a:lnTo>
                  <a:pt x="1630" y="658246"/>
                </a:lnTo>
                <a:lnTo>
                  <a:pt x="0" y="706627"/>
                </a:lnTo>
                <a:lnTo>
                  <a:pt x="0" y="3533394"/>
                </a:lnTo>
                <a:lnTo>
                  <a:pt x="1630" y="3581775"/>
                </a:lnTo>
                <a:lnTo>
                  <a:pt x="6451" y="3629281"/>
                </a:lnTo>
                <a:lnTo>
                  <a:pt x="14357" y="3675807"/>
                </a:lnTo>
                <a:lnTo>
                  <a:pt x="25243" y="3721247"/>
                </a:lnTo>
                <a:lnTo>
                  <a:pt x="39004" y="3765496"/>
                </a:lnTo>
                <a:lnTo>
                  <a:pt x="55534" y="3808450"/>
                </a:lnTo>
                <a:lnTo>
                  <a:pt x="74729" y="3850002"/>
                </a:lnTo>
                <a:lnTo>
                  <a:pt x="96482" y="3890047"/>
                </a:lnTo>
                <a:lnTo>
                  <a:pt x="120690" y="3928481"/>
                </a:lnTo>
                <a:lnTo>
                  <a:pt x="147245" y="3965198"/>
                </a:lnTo>
                <a:lnTo>
                  <a:pt x="176044" y="4000092"/>
                </a:lnTo>
                <a:lnTo>
                  <a:pt x="206981" y="4033059"/>
                </a:lnTo>
                <a:lnTo>
                  <a:pt x="239950" y="4063994"/>
                </a:lnTo>
                <a:lnTo>
                  <a:pt x="274847" y="4092790"/>
                </a:lnTo>
                <a:lnTo>
                  <a:pt x="311566" y="4119343"/>
                </a:lnTo>
                <a:lnTo>
                  <a:pt x="350002" y="4143549"/>
                </a:lnTo>
                <a:lnTo>
                  <a:pt x="390050" y="4165300"/>
                </a:lnTo>
                <a:lnTo>
                  <a:pt x="431603" y="4184493"/>
                </a:lnTo>
                <a:lnTo>
                  <a:pt x="474558" y="4201021"/>
                </a:lnTo>
                <a:lnTo>
                  <a:pt x="518809" y="4214781"/>
                </a:lnTo>
                <a:lnTo>
                  <a:pt x="564251" y="4225666"/>
                </a:lnTo>
                <a:lnTo>
                  <a:pt x="610777" y="4233571"/>
                </a:lnTo>
                <a:lnTo>
                  <a:pt x="658284" y="4238391"/>
                </a:lnTo>
                <a:lnTo>
                  <a:pt x="706666" y="4240022"/>
                </a:lnTo>
                <a:lnTo>
                  <a:pt x="8268754" y="4240022"/>
                </a:lnTo>
                <a:lnTo>
                  <a:pt x="8317135" y="4238391"/>
                </a:lnTo>
                <a:lnTo>
                  <a:pt x="8364641" y="4233571"/>
                </a:lnTo>
                <a:lnTo>
                  <a:pt x="8411167" y="4225666"/>
                </a:lnTo>
                <a:lnTo>
                  <a:pt x="8456607" y="4214781"/>
                </a:lnTo>
                <a:lnTo>
                  <a:pt x="8500857" y="4201021"/>
                </a:lnTo>
                <a:lnTo>
                  <a:pt x="8543810" y="4184493"/>
                </a:lnTo>
                <a:lnTo>
                  <a:pt x="8585362" y="4165300"/>
                </a:lnTo>
                <a:lnTo>
                  <a:pt x="8625407" y="4143549"/>
                </a:lnTo>
                <a:lnTo>
                  <a:pt x="8663841" y="4119343"/>
                </a:lnTo>
                <a:lnTo>
                  <a:pt x="8700558" y="4092790"/>
                </a:lnTo>
                <a:lnTo>
                  <a:pt x="8735452" y="4063994"/>
                </a:lnTo>
                <a:lnTo>
                  <a:pt x="8768419" y="4033059"/>
                </a:lnTo>
                <a:lnTo>
                  <a:pt x="8799354" y="4000092"/>
                </a:lnTo>
                <a:lnTo>
                  <a:pt x="8828150" y="3965198"/>
                </a:lnTo>
                <a:lnTo>
                  <a:pt x="8854704" y="3928481"/>
                </a:lnTo>
                <a:lnTo>
                  <a:pt x="8878909" y="3890047"/>
                </a:lnTo>
                <a:lnTo>
                  <a:pt x="8900660" y="3850002"/>
                </a:lnTo>
                <a:lnTo>
                  <a:pt x="8919853" y="3808450"/>
                </a:lnTo>
                <a:lnTo>
                  <a:pt x="8936382" y="3765496"/>
                </a:lnTo>
                <a:lnTo>
                  <a:pt x="8950141" y="3721247"/>
                </a:lnTo>
                <a:lnTo>
                  <a:pt x="8961026" y="3675807"/>
                </a:lnTo>
                <a:lnTo>
                  <a:pt x="8968931" y="3629281"/>
                </a:lnTo>
                <a:lnTo>
                  <a:pt x="8973751" y="3581775"/>
                </a:lnTo>
                <a:lnTo>
                  <a:pt x="8975382" y="3533394"/>
                </a:lnTo>
                <a:lnTo>
                  <a:pt x="8975382" y="706627"/>
                </a:lnTo>
                <a:lnTo>
                  <a:pt x="8973751" y="658246"/>
                </a:lnTo>
                <a:lnTo>
                  <a:pt x="8968931" y="610740"/>
                </a:lnTo>
                <a:lnTo>
                  <a:pt x="8961026" y="564214"/>
                </a:lnTo>
                <a:lnTo>
                  <a:pt x="8950141" y="518774"/>
                </a:lnTo>
                <a:lnTo>
                  <a:pt x="8936382" y="474525"/>
                </a:lnTo>
                <a:lnTo>
                  <a:pt x="8919853" y="431571"/>
                </a:lnTo>
                <a:lnTo>
                  <a:pt x="8900660" y="390019"/>
                </a:lnTo>
                <a:lnTo>
                  <a:pt x="8878909" y="349974"/>
                </a:lnTo>
                <a:lnTo>
                  <a:pt x="8854704" y="311540"/>
                </a:lnTo>
                <a:lnTo>
                  <a:pt x="8828150" y="274823"/>
                </a:lnTo>
                <a:lnTo>
                  <a:pt x="8799354" y="239929"/>
                </a:lnTo>
                <a:lnTo>
                  <a:pt x="8768419" y="206962"/>
                </a:lnTo>
                <a:lnTo>
                  <a:pt x="8735452" y="176027"/>
                </a:lnTo>
                <a:lnTo>
                  <a:pt x="8700558" y="147231"/>
                </a:lnTo>
                <a:lnTo>
                  <a:pt x="8663841" y="120678"/>
                </a:lnTo>
                <a:lnTo>
                  <a:pt x="8625407" y="96472"/>
                </a:lnTo>
                <a:lnTo>
                  <a:pt x="8585362" y="74721"/>
                </a:lnTo>
                <a:lnTo>
                  <a:pt x="8543810" y="55528"/>
                </a:lnTo>
                <a:lnTo>
                  <a:pt x="8500857" y="39000"/>
                </a:lnTo>
                <a:lnTo>
                  <a:pt x="8456607" y="25240"/>
                </a:lnTo>
                <a:lnTo>
                  <a:pt x="8411167" y="14355"/>
                </a:lnTo>
                <a:lnTo>
                  <a:pt x="8364641" y="6450"/>
                </a:lnTo>
                <a:lnTo>
                  <a:pt x="8317135" y="1630"/>
                </a:lnTo>
                <a:lnTo>
                  <a:pt x="8268754" y="0"/>
                </a:lnTo>
                <a:close/>
              </a:path>
            </a:pathLst>
          </a:custGeom>
          <a:solidFill>
            <a:srgbClr val="155F82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4B76C337-41B7-7E70-979A-8F339FD8CDB1}"/>
              </a:ext>
            </a:extLst>
          </p:cNvPr>
          <p:cNvSpPr txBox="1"/>
          <p:nvPr/>
        </p:nvSpPr>
        <p:spPr>
          <a:xfrm>
            <a:off x="1428940" y="3840299"/>
            <a:ext cx="7791259" cy="199541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Algunos</a:t>
            </a:r>
            <a:r>
              <a:rPr kumimoji="0" sz="2000" b="1" i="0" u="none" strike="noStrike" kern="0" cap="none" spc="-2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2000" b="1" i="0" u="none" strike="noStrike" kern="0" cap="none" spc="-35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ejemplos</a:t>
            </a:r>
            <a:r>
              <a:rPr kumimoji="0" sz="24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:</a:t>
            </a:r>
            <a:endParaRPr kumimoji="0" lang="es-CL" sz="2400" b="0" i="0" u="none" strike="noStrike" kern="0" cap="none" spc="-1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kumimoji="0" sz="1800" b="0" i="0" u="none" strike="noStrike" kern="0" cap="none" spc="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Uso</a:t>
            </a:r>
            <a:r>
              <a:rPr kumimoji="0" sz="1800" b="0" i="0" u="none" strike="noStrike" kern="0" cap="none" spc="-1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y</a:t>
            </a:r>
            <a:r>
              <a:rPr kumimoji="0" sz="1800" b="0" i="0" u="none" strike="noStrike" kern="0" cap="none" spc="-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administración</a:t>
            </a:r>
            <a:r>
              <a:rPr kumimoji="0" sz="1800" b="0" i="0" u="none" strike="noStrike" kern="0" cap="none" spc="-1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1800" b="0" i="0" u="none" strike="noStrike" kern="0" cap="none" spc="-1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estacionamientos</a:t>
            </a:r>
            <a:r>
              <a:rPr kumimoji="0" sz="1800" b="0" i="0" u="none" strike="noStrike" kern="0" cap="none" spc="-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comunes</a:t>
            </a:r>
            <a:r>
              <a:rPr kumimoji="0" lang="es-CL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kumimoji="0" sz="1800" b="0" i="0" u="none" strike="noStrike" kern="0" cap="none" spc="7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Uso</a:t>
            </a:r>
            <a:r>
              <a:rPr kumimoji="0" sz="1800" b="0" i="0" u="none" strike="noStrike" kern="0" cap="none" spc="-1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1800" b="0" i="0" u="none" strike="noStrike" kern="0" cap="none" spc="-9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salas</a:t>
            </a:r>
            <a:r>
              <a:rPr kumimoji="0" sz="1800" b="0" i="0" u="none" strike="noStrike" kern="0" cap="none" spc="-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sz="1800" b="0" i="0" u="none" strike="noStrike" kern="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multiuso</a:t>
            </a:r>
            <a:r>
              <a:rPr kumimoji="0" lang="es-CL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r>
              <a:rPr kumimoji="0" lang="es-CL" sz="1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Uso </a:t>
            </a:r>
            <a:r>
              <a:rPr kumimoji="0" sz="18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de</a:t>
            </a:r>
            <a:r>
              <a:rPr kumimoji="0" sz="1800" b="0" i="0" u="none" strike="noStrike" kern="0" cap="none" spc="-1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 </a:t>
            </a:r>
            <a:r>
              <a:rPr kumimoji="0" lang="es-CL" sz="18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cs typeface="Trebuchet MS"/>
              </a:rPr>
              <a:t>ductos para la extracción de basura.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endParaRPr kumimoji="0" lang="es-CL" sz="1800" b="0" i="0" u="none" strike="noStrike" kern="0" cap="none" spc="-1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cs typeface="Trebuchet MS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298450" algn="l"/>
              </a:tabLst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cs typeface="Trebuchet M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5ED93E1-B19B-6E5F-02A1-51654C6E164D}"/>
              </a:ext>
            </a:extLst>
          </p:cNvPr>
          <p:cNvSpPr txBox="1"/>
          <p:nvPr/>
        </p:nvSpPr>
        <p:spPr>
          <a:xfrm>
            <a:off x="559428" y="1447800"/>
            <a:ext cx="91941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Establecer el mecanismo adecuado que permita identificar a los asistentes a asamblea y corroborar su asistencia, resguardando los quorum de constitución y votación (art. 14, D.S. 7).</a:t>
            </a: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</a:endParaRPr>
          </a:p>
          <a:p>
            <a:pPr marL="285750" marR="0" lvl="0" indent="-2857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</a:rPr>
              <a:t>Establecer los criterios para dar publicidad a las situaciones de morosidad de copropietarios y ocupantes del condominio (art. 24, D.S. 7).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44417B1-8A4F-6590-08D0-91F9F67D8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1426464"/>
            <a:ext cx="1884679" cy="152282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A3DFCE6-A5F3-A5A8-B64F-AFA4C73ECA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00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23C24AA-1E46-900A-B8BD-A06035C69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9552E2A5-3738-AACC-5509-4B2FB2271C2B}"/>
              </a:ext>
            </a:extLst>
          </p:cNvPr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FE9A89A1-AEAB-2884-6306-FC655BA3A33F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C31CEF2C-1CF5-FD19-BF3A-FEABE024E8B9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A9AFBC18-D6C1-A8CB-8427-E0336D4F5C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39" y="2235"/>
            <a:ext cx="11132820" cy="679800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¿</a:t>
            </a:r>
            <a:r>
              <a:rPr dirty="0" err="1"/>
              <a:t>Qué</a:t>
            </a:r>
            <a:r>
              <a:rPr spc="-25" dirty="0"/>
              <a:t> </a:t>
            </a:r>
            <a:r>
              <a:rPr dirty="0"/>
              <a:t>es</a:t>
            </a:r>
            <a:r>
              <a:rPr lang="es-CL" dirty="0"/>
              <a:t> y para qué sirve</a:t>
            </a:r>
            <a:r>
              <a:rPr spc="-15" dirty="0"/>
              <a:t> </a:t>
            </a:r>
            <a:r>
              <a:rPr dirty="0" err="1"/>
              <a:t>el</a:t>
            </a:r>
            <a:r>
              <a:rPr spc="-10" dirty="0"/>
              <a:t> </a:t>
            </a:r>
            <a:r>
              <a:rPr lang="es-CL" spc="-10" dirty="0"/>
              <a:t>L</a:t>
            </a:r>
            <a:r>
              <a:rPr lang="es-CL" dirty="0"/>
              <a:t>ibro de Actas</a:t>
            </a:r>
            <a:r>
              <a:rPr spc="-10" dirty="0"/>
              <a:t>?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772FA42F-F775-3097-7EFB-0CCD8EAF0D55}"/>
              </a:ext>
            </a:extLst>
          </p:cNvPr>
          <p:cNvSpPr txBox="1"/>
          <p:nvPr/>
        </p:nvSpPr>
        <p:spPr>
          <a:xfrm>
            <a:off x="731012" y="1243239"/>
            <a:ext cx="9174988" cy="40145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Documento foliado digital o físico. 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Contiene las actas de las asambleas de copropietarios.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El presidente del comité de administración tendrá la custodia del libro 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y deberá asegurar el respaldo fehaciente de su información.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12700" marR="0" lvl="0" indent="0" algn="l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</a:rPr>
              <a:t>Se deben </a:t>
            </a:r>
            <a:r>
              <a:rPr lang="es-CL" sz="2000" b="1" kern="0" dirty="0">
                <a:solidFill>
                  <a:srgbClr val="4BACC6">
                    <a:lumMod val="75000"/>
                  </a:srgbClr>
                </a:solidFill>
              </a:rPr>
              <a:t>registra</a:t>
            </a: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</a:rPr>
              <a:t>r: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a) Acuerdos de resolución extrajudicial de conflictos con la municipalidad.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b) Actas de ingreso forzoso a unidades (art. 42, ley 21.442)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c) Acuerdos del comité de administración. 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35595FE-92D3-2554-A51F-46A0F410E1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675" r="19881"/>
          <a:stretch/>
        </p:blipFill>
        <p:spPr>
          <a:xfrm>
            <a:off x="10351642" y="3048000"/>
            <a:ext cx="1273949" cy="21431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A0A62A6-811F-87B6-616B-5CFE41926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1426464"/>
            <a:ext cx="1884679" cy="1522821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061F2966-040C-35DB-BAD1-6BBECDBDE3E6}"/>
              </a:ext>
            </a:extLst>
          </p:cNvPr>
          <p:cNvSpPr/>
          <p:nvPr/>
        </p:nvSpPr>
        <p:spPr>
          <a:xfrm>
            <a:off x="3075939" y="5218557"/>
            <a:ext cx="7772400" cy="1073325"/>
          </a:xfrm>
          <a:prstGeom prst="roundRect">
            <a:avLst/>
          </a:prstGeom>
          <a:solidFill>
            <a:srgbClr val="155F82"/>
          </a:solidFill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La infracción a la obligación de registrar las actas en el libro y al deber del presidente de custodiar estos antecedentes podrá sancionarse con multa de 1 a 3 UTM. (art. 15, Ley 21.442)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56ED39B-7AA8-DD26-775D-C334DA959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79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F4D9B21-C817-2DB5-92F1-E5898675B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D4F9E76B-25BE-B989-1791-C82EFB0E6F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42" t="17229" r="4524" b="15230"/>
          <a:stretch/>
        </p:blipFill>
        <p:spPr>
          <a:xfrm>
            <a:off x="10058400" y="2743200"/>
            <a:ext cx="1884679" cy="1441055"/>
          </a:xfrm>
          <a:prstGeom prst="rect">
            <a:avLst/>
          </a:prstGeom>
        </p:spPr>
      </p:pic>
      <p:grpSp>
        <p:nvGrpSpPr>
          <p:cNvPr id="2" name="object 2">
            <a:extLst>
              <a:ext uri="{FF2B5EF4-FFF2-40B4-BE49-F238E27FC236}">
                <a16:creationId xmlns:a16="http://schemas.microsoft.com/office/drawing/2014/main" id="{F47AAEEE-1414-D207-9449-6B5AB70B016A}"/>
              </a:ext>
            </a:extLst>
          </p:cNvPr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BA0388EB-E8CA-DA42-F698-B125AD02AA2B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85F4A8D7-76BE-3E14-223C-E99962C9DC41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E77A789E-B47A-4721-8127-9A25708AA7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39" y="2235"/>
            <a:ext cx="11132820" cy="679800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¿</a:t>
            </a:r>
            <a:r>
              <a:rPr dirty="0" err="1"/>
              <a:t>Qué</a:t>
            </a:r>
            <a:r>
              <a:rPr spc="-25" dirty="0"/>
              <a:t> </a:t>
            </a:r>
            <a:r>
              <a:rPr dirty="0"/>
              <a:t>es</a:t>
            </a:r>
            <a:r>
              <a:rPr lang="es-CL" dirty="0"/>
              <a:t> y para qué sirve</a:t>
            </a:r>
            <a:r>
              <a:rPr spc="-15" dirty="0"/>
              <a:t> </a:t>
            </a:r>
            <a:r>
              <a:rPr dirty="0" err="1"/>
              <a:t>el</a:t>
            </a:r>
            <a:r>
              <a:rPr spc="-10" dirty="0"/>
              <a:t> </a:t>
            </a:r>
            <a:r>
              <a:rPr lang="es-CL" spc="-10" dirty="0"/>
              <a:t>L</a:t>
            </a:r>
            <a:r>
              <a:rPr lang="es-CL" dirty="0"/>
              <a:t>ibro de Novedades</a:t>
            </a:r>
            <a:r>
              <a:rPr spc="-10" dirty="0"/>
              <a:t>?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2A5665E-E30E-0D3A-79F5-5A80D7893AEE}"/>
              </a:ext>
            </a:extLst>
          </p:cNvPr>
          <p:cNvSpPr txBox="1"/>
          <p:nvPr/>
        </p:nvSpPr>
        <p:spPr>
          <a:xfrm>
            <a:off x="685800" y="1447800"/>
            <a:ext cx="8623045" cy="40145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Documento digital o físico.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Debe mantenerse </a:t>
            </a: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bajo custodia del presidente del comité de administración 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y </a:t>
            </a: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a disposición de la comunidad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.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12700" marR="0" lvl="0" indent="0" algn="l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</a:rPr>
              <a:t>¿Qué se registra? 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El administrador y el comité de administración dejan constancia de información relevante sobre el funcionamiento del condominio.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Reclamos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 y </a:t>
            </a: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solicitudes fundadas 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presentadas por los copropietarios, arrendatarios u ocupantes. 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C8B0F46-6EE2-A41D-687D-59D781ECB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6321" y="1426464"/>
            <a:ext cx="1884679" cy="1522821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96356E3F-0A20-52A9-436C-8E5A6B35E661}"/>
              </a:ext>
            </a:extLst>
          </p:cNvPr>
          <p:cNvSpPr/>
          <p:nvPr/>
        </p:nvSpPr>
        <p:spPr>
          <a:xfrm>
            <a:off x="9601200" y="4184255"/>
            <a:ext cx="2478025" cy="2292745"/>
          </a:xfrm>
          <a:prstGeom prst="roundRect">
            <a:avLst/>
          </a:prstGeom>
          <a:solidFill>
            <a:srgbClr val="155F82"/>
          </a:solidFill>
        </p:spPr>
        <p:txBody>
          <a:bodyPr wrap="square" lIns="0" tIns="0" rIns="0" bIns="0" rtlCol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Las solicitudes que se realicen al administrador o al comité se deben responder en un máximo de 20 días corridos.</a:t>
            </a:r>
            <a:endParaRPr kumimoji="0" lang="es-CL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1633874-DA08-0860-2F9C-A8D7F05F1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75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51CDD97-E4EA-C557-5919-AABECFC4A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25CC9BD5-45ED-0739-B729-48720C2C275B}"/>
              </a:ext>
            </a:extLst>
          </p:cNvPr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960EB6AF-C076-D1B6-472A-17DCFBFBF929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3532D096-F0C8-03C0-CA61-99A232BD73F3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520307FA-3BAF-506C-B503-774EB20F4A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39" y="2235"/>
            <a:ext cx="9751061" cy="1172243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pc="-10" dirty="0"/>
              <a:t>Registro de Copropietarios, Arrendatarios y demás Ocupantes</a:t>
            </a:r>
            <a:endParaRPr spc="-10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9AE15734-8B5B-B8B4-B3F0-D1B9CE79CBE9}"/>
              </a:ext>
            </a:extLst>
          </p:cNvPr>
          <p:cNvSpPr txBox="1"/>
          <p:nvPr/>
        </p:nvSpPr>
        <p:spPr>
          <a:xfrm>
            <a:off x="694437" y="1652016"/>
            <a:ext cx="6986524" cy="37837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Registro digital o físico, con información de copropietarios, arrendatarios y demás ocupantes a cualquier título.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Los </a:t>
            </a: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copropietarios tienen la obligación de solicitar su incorporación 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al Registro de Copropietarios y entregar al administrador la información correspondiente. </a:t>
            </a: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 Se debe indicar si los ocupantes son permanentes o transitorios.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/>
              <a:buChar char="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</p:txBody>
      </p:sp>
      <p:pic>
        <p:nvPicPr>
          <p:cNvPr id="1026" name="Picture 2" descr="Condominios - Ministerio de Vivienda y Urbanismo">
            <a:extLst>
              <a:ext uri="{FF2B5EF4-FFF2-40B4-BE49-F238E27FC236}">
                <a16:creationId xmlns:a16="http://schemas.microsoft.com/office/drawing/2014/main" id="{B5A102BD-ADD9-242A-6D78-91F427EA8F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6" r="8917"/>
          <a:stretch/>
        </p:blipFill>
        <p:spPr bwMode="auto">
          <a:xfrm>
            <a:off x="9829800" y="1447800"/>
            <a:ext cx="213360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34FF678-1DDA-E91A-1E17-7B7F31EC869B}"/>
              </a:ext>
            </a:extLst>
          </p:cNvPr>
          <p:cNvSpPr/>
          <p:nvPr/>
        </p:nvSpPr>
        <p:spPr>
          <a:xfrm>
            <a:off x="7995094" y="3686176"/>
            <a:ext cx="3669412" cy="2157984"/>
          </a:xfrm>
          <a:prstGeom prst="roundRect">
            <a:avLst/>
          </a:prstGeom>
          <a:solidFill>
            <a:srgbClr val="155F82"/>
          </a:solidFill>
        </p:spPr>
        <p:txBody>
          <a:bodyPr wrap="square" lIns="0" tIns="0" rIns="0" bIns="0" rtlCol="0"/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</a:rPr>
              <a:t>El reglamento de copropiedad </a:t>
            </a: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</a:rPr>
              <a:t>podrá establecer sanciones en contra de los copropietarios que no cumplan 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</a:rPr>
              <a:t>con entregar la información.</a:t>
            </a:r>
            <a:endParaRPr kumimoji="0" lang="es-CL" sz="2000" b="1" i="0" u="none" strike="noStrike" kern="0" cap="none" spc="-1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0F4D73F-7552-96AD-B0EB-6EAFB85F5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7FBFEDD-1973-3DCB-4975-0B9F000DD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281A2FFC-7188-16B9-F0B4-686E4323DB90}"/>
              </a:ext>
            </a:extLst>
          </p:cNvPr>
          <p:cNvGrpSpPr/>
          <p:nvPr/>
        </p:nvGrpSpPr>
        <p:grpSpPr>
          <a:xfrm>
            <a:off x="-4762" y="-4813"/>
            <a:ext cx="12201525" cy="1123315"/>
            <a:chOff x="-4762" y="-4813"/>
            <a:chExt cx="12201525" cy="112331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74FAD4D2-F95E-BC06-EA7E-8AA77C15A089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12192000" y="0"/>
                  </a:moveTo>
                  <a:lnTo>
                    <a:pt x="0" y="0"/>
                  </a:lnTo>
                  <a:lnTo>
                    <a:pt x="0" y="1113205"/>
                  </a:lnTo>
                  <a:lnTo>
                    <a:pt x="12192000" y="111320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A2F4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4F7AD3FC-53F7-6430-57C4-E35B265D401D}"/>
                </a:ext>
              </a:extLst>
            </p:cNvPr>
            <p:cNvSpPr/>
            <p:nvPr/>
          </p:nvSpPr>
          <p:spPr>
            <a:xfrm>
              <a:off x="0" y="-50"/>
              <a:ext cx="12192000" cy="1113790"/>
            </a:xfrm>
            <a:custGeom>
              <a:avLst/>
              <a:gdLst/>
              <a:ahLst/>
              <a:cxnLst/>
              <a:rect l="l" t="t" r="r" b="b"/>
              <a:pathLst>
                <a:path w="12192000" h="1113790">
                  <a:moveTo>
                    <a:pt x="0" y="1113205"/>
                  </a:moveTo>
                  <a:lnTo>
                    <a:pt x="12192000" y="111320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113205"/>
                  </a:lnTo>
                  <a:close/>
                </a:path>
              </a:pathLst>
            </a:custGeom>
            <a:ln w="9525">
              <a:solidFill>
                <a:srgbClr val="0A2F4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369F5264-D691-6010-15CA-34782BF6841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8739" y="2235"/>
            <a:ext cx="9751061" cy="1172243"/>
          </a:xfrm>
          <a:prstGeom prst="rect">
            <a:avLst/>
          </a:prstGeom>
        </p:spPr>
        <p:txBody>
          <a:bodyPr vert="horz" wrap="square" lIns="0" tIns="18554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CL" spc="-10" dirty="0"/>
              <a:t>Registro de Copropietarios, Arrendatarios y demás Ocupantes</a:t>
            </a:r>
            <a:endParaRPr spc="-10" dirty="0"/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246C84C0-A099-45BB-2445-DC200A4B3A2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40518" y="1616749"/>
            <a:ext cx="1700035" cy="1812250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7E87C625-08A1-6CC2-80FD-7E8E528FB2A3}"/>
              </a:ext>
            </a:extLst>
          </p:cNvPr>
          <p:cNvSpPr txBox="1"/>
          <p:nvPr/>
        </p:nvSpPr>
        <p:spPr>
          <a:xfrm>
            <a:off x="731012" y="1676400"/>
            <a:ext cx="8872855" cy="445057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</a:rPr>
              <a:t>¿Qué información se debe entregar?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Nombre completo, cédula de identidad, domicilio y correo electrónico.</a:t>
            </a: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354965" algn="l"/>
              </a:tabLst>
              <a:defRPr/>
            </a:pP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Documentación en digital o físico, que acredite la tenencia u ocupación de la vivienda. </a:t>
            </a:r>
          </a:p>
          <a:p>
            <a:pPr marL="12700" marR="0" lvl="8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		a) Copropietarios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: copia de dominio vigente y cédula de identidad.</a:t>
            </a:r>
          </a:p>
          <a:p>
            <a:pPr marL="12700" marR="0" lvl="7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		b) Arrendatarios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: copia del contrato de arriendo o declaración del 			arrendador + cédula de identidad de ambos.</a:t>
            </a:r>
          </a:p>
          <a:p>
            <a:pPr marL="12700" marR="0" lvl="8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r>
              <a:rPr kumimoji="0" lang="es-CL" sz="2000" b="1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		c) Ocupantes a otros títulos</a:t>
            </a:r>
            <a:r>
              <a:rPr kumimoji="0" lang="es-CL" sz="2000" b="0" i="0" u="none" strike="noStrike" kern="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rebuchet MS"/>
              </a:rPr>
              <a:t>: documento que lo acredite + cédula de 		identidad de ambos.</a:t>
            </a:r>
          </a:p>
          <a:p>
            <a:pPr marL="12700" marR="0" lvl="7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469900" marR="0" lvl="7" indent="-45720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+mj-lt"/>
              <a:buAutoNum type="alphaLcParenR" startAt="2"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  <a:p>
            <a:pPr marL="12700" marR="0" lvl="7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354965" algn="l"/>
              </a:tabLst>
              <a:defRPr/>
            </a:pPr>
            <a:endParaRPr kumimoji="0" lang="es-CL" sz="2000" b="0" i="0" u="none" strike="noStrike" kern="0" cap="none" spc="-10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Tx/>
              <a:latin typeface="Trebuchet M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E0F2484-DF4B-BBD3-50C1-5B8480BCD5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539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30D0E81-A518-F862-46F6-016C4FD3BD0A}"/>
              </a:ext>
            </a:extLst>
          </p:cNvPr>
          <p:cNvSpPr txBox="1"/>
          <p:nvPr/>
        </p:nvSpPr>
        <p:spPr>
          <a:xfrm>
            <a:off x="547545" y="1466415"/>
            <a:ext cx="8905654" cy="5451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Para generar acuerdos y tomar decisiones </a:t>
            </a:r>
            <a:r>
              <a:rPr lang="es-CL" sz="2000" b="1" dirty="0">
                <a:solidFill>
                  <a:srgbClr val="002060"/>
                </a:solidFill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el órgano principal es la asamblea</a:t>
            </a:r>
            <a:r>
              <a:rPr lang="es-CL" sz="2000" dirty="0">
                <a:solidFill>
                  <a:srgbClr val="002060"/>
                </a:solidFill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lnSpc>
                <a:spcPct val="107000"/>
              </a:lnSpc>
            </a:pPr>
            <a:endParaRPr lang="es-CL" sz="2000" dirty="0">
              <a:solidFill>
                <a:srgbClr val="002060"/>
              </a:solidFill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Las decisiones de la asamblea de copropietarios se toman en sesiones </a:t>
            </a:r>
            <a:r>
              <a:rPr lang="es-CL" sz="2000" b="1" dirty="0">
                <a:solidFill>
                  <a:srgbClr val="002060"/>
                </a:solidFill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presenciales, virtuales o mixtas</a:t>
            </a:r>
            <a:r>
              <a:rPr lang="es-CL" sz="2000" dirty="0">
                <a:solidFill>
                  <a:srgbClr val="002060"/>
                </a:solidFill>
                <a:latin typeface="Aptos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lnSpc>
                <a:spcPct val="107000"/>
              </a:lnSpc>
            </a:pPr>
            <a:endParaRPr lang="es-CL" sz="2000" dirty="0">
              <a:solidFill>
                <a:srgbClr val="002060"/>
              </a:solidFill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</a:pPr>
            <a:endParaRPr lang="es-CL" sz="2000" dirty="0">
              <a:solidFill>
                <a:srgbClr val="002060"/>
              </a:solidFill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</a:pPr>
            <a:endParaRPr lang="es-CL" sz="2000" dirty="0">
              <a:solidFill>
                <a:srgbClr val="002060"/>
              </a:solidFill>
              <a:effectLst/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07000"/>
              </a:lnSpc>
            </a:pPr>
            <a:endParaRPr lang="es-CL" sz="2000" dirty="0">
              <a:solidFill>
                <a:srgbClr val="002060"/>
              </a:solidFill>
              <a:effectLst/>
              <a:latin typeface="Aptos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El comité de administración decide la realización de una consulta por escrito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CL" sz="2000" dirty="0">
                <a:solidFill>
                  <a:srgbClr val="00206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El comité deberá enviar la consulta y los antecedentes a cada copropietario (conforme al Registro de Copropietarios)</a:t>
            </a:r>
          </a:p>
          <a:p>
            <a:pPr marL="34290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es-CL" sz="2000" dirty="0">
              <a:solidFill>
                <a:srgbClr val="00206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ü"/>
            </a:pPr>
            <a:endParaRPr lang="es-CL" sz="2000" dirty="0">
              <a:solidFill>
                <a:srgbClr val="002060"/>
              </a:solidFill>
              <a:effectLst/>
              <a:latin typeface="Aptos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EC3E96A5-9727-6B02-CCE4-E972A85D3A31}"/>
              </a:ext>
            </a:extLst>
          </p:cNvPr>
          <p:cNvSpPr/>
          <p:nvPr/>
        </p:nvSpPr>
        <p:spPr>
          <a:xfrm>
            <a:off x="943356" y="3204700"/>
            <a:ext cx="8383524" cy="59436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</a:pPr>
            <a:r>
              <a:rPr lang="es-CL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Las consultas escritas también son una alternativa </a:t>
            </a:r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legal para que la asamblea de copropietarios pueda tomar decisiones.</a:t>
            </a:r>
          </a:p>
        </p:txBody>
      </p:sp>
      <p:pic>
        <p:nvPicPr>
          <p:cNvPr id="8" name="Gráfico 7" descr="Lights On con relleno sólido">
            <a:extLst>
              <a:ext uri="{FF2B5EF4-FFF2-40B4-BE49-F238E27FC236}">
                <a16:creationId xmlns:a16="http://schemas.microsoft.com/office/drawing/2014/main" id="{58358868-420A-6BA1-EFF3-80FB5393BE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04104" y="3124028"/>
            <a:ext cx="755703" cy="75570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0902EDC-5DFA-99F5-8184-428852BF9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1DB36527-8151-E3D3-3368-A438B5D3AFD9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¿CÓMO TOMAR ACUERDOS LEGÍTIMOS?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10" name="Gráfico 9" descr="Meeting con relleno sólido">
            <a:extLst>
              <a:ext uri="{FF2B5EF4-FFF2-40B4-BE49-F238E27FC236}">
                <a16:creationId xmlns:a16="http://schemas.microsoft.com/office/drawing/2014/main" id="{E9EF3441-E50D-91BA-C170-00C9E4F3B5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4104" y="4119100"/>
            <a:ext cx="1057511" cy="105751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6E5636D-CE30-B066-C7F2-391A0E4704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670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05E0AA14-BABE-6222-EA33-18199827ECC6}"/>
              </a:ext>
            </a:extLst>
          </p:cNvPr>
          <p:cNvSpPr/>
          <p:nvPr/>
        </p:nvSpPr>
        <p:spPr>
          <a:xfrm>
            <a:off x="149792" y="1386329"/>
            <a:ext cx="8637592" cy="29484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s-CL" sz="2400" b="1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 enviar la consulta deberá </a:t>
            </a:r>
            <a:r>
              <a:rPr lang="es-CL" sz="2400" b="1" dirty="0">
                <a:solidFill>
                  <a:srgbClr val="00206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ind</a:t>
            </a:r>
            <a:r>
              <a:rPr lang="es-CL" sz="2400" b="1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icarse:</a:t>
            </a:r>
          </a:p>
          <a:p>
            <a:pPr lvl="0"/>
            <a:endParaRPr lang="es-CL" sz="2400" b="1" dirty="0">
              <a:solidFill>
                <a:srgbClr val="00206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i.	La materia que requiere acuerdo de la asamblea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ii</a:t>
            </a: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	Los antecedentes necesarios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iii</a:t>
            </a: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	La citación a la </a:t>
            </a:r>
            <a:r>
              <a:rPr lang="es-CL" sz="1800" b="1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sesión informativa </a:t>
            </a: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(no requiere quorum)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 err="1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iv</a:t>
            </a: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	El </a:t>
            </a:r>
            <a:r>
              <a:rPr lang="es-CL" sz="1800" b="1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plazo</a:t>
            </a: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responder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v.	El </a:t>
            </a:r>
            <a:r>
              <a:rPr lang="es-CL" sz="1800" b="1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mecanismo para asegurar la identidad </a:t>
            </a:r>
            <a:r>
              <a:rPr lang="es-CL" sz="1800" kern="100" dirty="0">
                <a:solidFill>
                  <a:srgbClr val="00206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quienes participen en la consulta</a:t>
            </a:r>
            <a:endParaRPr lang="es-CL" dirty="0">
              <a:solidFill>
                <a:srgbClr val="002060"/>
              </a:solidFill>
            </a:endParaRPr>
          </a:p>
        </p:txBody>
      </p:sp>
      <p:pic>
        <p:nvPicPr>
          <p:cNvPr id="8" name="Imagen 7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3303C057-B14B-FA89-7697-756A61A6E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/>
          <a:stretch/>
        </p:blipFill>
        <p:spPr>
          <a:xfrm>
            <a:off x="9308892" y="142563"/>
            <a:ext cx="2085629" cy="828084"/>
          </a:xfrm>
          <a:prstGeom prst="rect">
            <a:avLst/>
          </a:prstGeom>
        </p:spPr>
      </p:pic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8C086674-5F48-EAFF-13DD-C16891760E12}"/>
              </a:ext>
            </a:extLst>
          </p:cNvPr>
          <p:cNvSpPr/>
          <p:nvPr/>
        </p:nvSpPr>
        <p:spPr>
          <a:xfrm>
            <a:off x="448389" y="4692996"/>
            <a:ext cx="9454312" cy="1557350"/>
          </a:xfrm>
          <a:prstGeom prst="roundRect">
            <a:avLst/>
          </a:prstGeom>
          <a:solidFill>
            <a:schemeClr val="tx2">
              <a:lumMod val="90000"/>
              <a:lumOff val="10000"/>
              <a:alpha val="80000"/>
            </a:scheme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acta de una consulta escrita deberá contener, los antecedentes que permitan </a:t>
            </a:r>
            <a:r>
              <a:rPr lang="es-CL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corroborar el cumplimiento del procedimiento</a:t>
            </a:r>
            <a:r>
              <a:rPr lang="es-CL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kern="100" dirty="0">
                <a:ea typeface="Aptos" panose="020B0004020202020204" pitchFamily="34" charset="0"/>
                <a:cs typeface="Times New Roman"/>
              </a:rPr>
              <a:t>Cuando se trate de modificación del reglamento de copropiedad, </a:t>
            </a:r>
            <a:r>
              <a:rPr lang="es-CL" b="1" kern="100" dirty="0">
                <a:ea typeface="Aptos" panose="020B0004020202020204" pitchFamily="34" charset="0"/>
                <a:cs typeface="Times New Roman"/>
              </a:rPr>
              <a:t>el acuerdo deberá reducirse a escritura pública</a:t>
            </a:r>
            <a:r>
              <a:rPr lang="es-CL" kern="100" dirty="0">
                <a:ea typeface="Aptos" panose="020B0004020202020204" pitchFamily="34" charset="0"/>
                <a:cs typeface="Times New Roman"/>
              </a:rPr>
              <a:t>.</a:t>
            </a:r>
            <a:endParaRPr lang="es-CL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áfico 5" descr="Warning con relleno sólido">
            <a:extLst>
              <a:ext uri="{FF2B5EF4-FFF2-40B4-BE49-F238E27FC236}">
                <a16:creationId xmlns:a16="http://schemas.microsoft.com/office/drawing/2014/main" id="{940D02B3-340A-AFD2-C453-EDED93157B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3869" y="4936583"/>
            <a:ext cx="914400" cy="9144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DC17D3C-8F42-9AE8-A2D8-05F1F58A5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165A7832-0ED3-ED0E-BB9A-5CF0D8CA8259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CONSULTA ESCRITA</a:t>
            </a:r>
            <a:endParaRPr sz="2400" b="1" dirty="0">
              <a:solidFill>
                <a:schemeClr val="bg1"/>
              </a:solidFill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3F89CE25-952C-C2AE-92F1-774A6D25CC89}"/>
              </a:ext>
            </a:extLst>
          </p:cNvPr>
          <p:cNvSpPr/>
          <p:nvPr/>
        </p:nvSpPr>
        <p:spPr>
          <a:xfrm>
            <a:off x="8785463" y="1471963"/>
            <a:ext cx="3132486" cy="2337932"/>
          </a:xfrm>
          <a:prstGeom prst="round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 consulta se entenderá </a:t>
            </a:r>
            <a:r>
              <a:rPr lang="es-CL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aprobada</a:t>
            </a:r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cuando obtenga la aceptación por escrito de los copropietarios que representen el </a:t>
            </a:r>
            <a:r>
              <a:rPr lang="es-CL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quórum exigido según la materia de que se trate</a:t>
            </a:r>
            <a:r>
              <a:rPr lang="es-CL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s-CL" dirty="0">
              <a:solidFill>
                <a:schemeClr val="bg1"/>
              </a:solidFill>
              <a:latin typeface="Aptos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4E3B737-BD76-CA0A-0333-3E344EF890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67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8301644-EF87-EF9C-CE62-A22E379BA75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/>
          <a:srcRect l="54950" t="23499" r="-2548" b="-23499"/>
          <a:stretch/>
        </p:blipFill>
        <p:spPr bwMode="auto">
          <a:xfrm>
            <a:off x="7490329" y="1754749"/>
            <a:ext cx="3376945" cy="462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9 Rectángulo">
            <a:extLst>
              <a:ext uri="{FF2B5EF4-FFF2-40B4-BE49-F238E27FC236}">
                <a16:creationId xmlns:a16="http://schemas.microsoft.com/office/drawing/2014/main" id="{7B2573F3-0B23-1AD5-8800-98A9B3A25E5C}"/>
              </a:ext>
            </a:extLst>
          </p:cNvPr>
          <p:cNvSpPr/>
          <p:nvPr/>
        </p:nvSpPr>
        <p:spPr>
          <a:xfrm>
            <a:off x="7099953" y="1525387"/>
            <a:ext cx="3848938" cy="227727"/>
          </a:xfrm>
          <a:prstGeom prst="rect">
            <a:avLst/>
          </a:prstGeom>
          <a:solidFill>
            <a:srgbClr val="CC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Condominio Tipo B</a:t>
            </a:r>
          </a:p>
        </p:txBody>
      </p:sp>
      <p:sp>
        <p:nvSpPr>
          <p:cNvPr id="7" name="Forma libre 21">
            <a:extLst>
              <a:ext uri="{FF2B5EF4-FFF2-40B4-BE49-F238E27FC236}">
                <a16:creationId xmlns:a16="http://schemas.microsoft.com/office/drawing/2014/main" id="{7081DB74-45CB-F556-85D9-555D325BAB9D}"/>
              </a:ext>
            </a:extLst>
          </p:cNvPr>
          <p:cNvSpPr/>
          <p:nvPr/>
        </p:nvSpPr>
        <p:spPr>
          <a:xfrm>
            <a:off x="153472" y="168803"/>
            <a:ext cx="11885055" cy="6539151"/>
          </a:xfrm>
          <a:custGeom>
            <a:avLst/>
            <a:gdLst>
              <a:gd name="connsiteX0" fmla="*/ 309092 w 12541520"/>
              <a:gd name="connsiteY0" fmla="*/ 0 h 10160156"/>
              <a:gd name="connsiteX1" fmla="*/ 315533 w 12541520"/>
              <a:gd name="connsiteY1" fmla="*/ 0 h 10160156"/>
              <a:gd name="connsiteX2" fmla="*/ 12209171 w 12541520"/>
              <a:gd name="connsiteY2" fmla="*/ 0 h 10160156"/>
              <a:gd name="connsiteX3" fmla="*/ 12209171 w 12541520"/>
              <a:gd name="connsiteY3" fmla="*/ 1695 h 10160156"/>
              <a:gd name="connsiteX4" fmla="*/ 12225986 w 12541520"/>
              <a:gd name="connsiteY4" fmla="*/ 0 h 10160156"/>
              <a:gd name="connsiteX5" fmla="*/ 12541519 w 12541520"/>
              <a:gd name="connsiteY5" fmla="*/ 315533 h 10160156"/>
              <a:gd name="connsiteX6" fmla="*/ 12536975 w 12541520"/>
              <a:gd name="connsiteY6" fmla="*/ 360607 h 10160156"/>
              <a:gd name="connsiteX7" fmla="*/ 12541519 w 12541520"/>
              <a:gd name="connsiteY7" fmla="*/ 360607 h 10160156"/>
              <a:gd name="connsiteX8" fmla="*/ 12541519 w 12541520"/>
              <a:gd name="connsiteY8" fmla="*/ 9839458 h 10160156"/>
              <a:gd name="connsiteX9" fmla="*/ 12541064 w 12541520"/>
              <a:gd name="connsiteY9" fmla="*/ 9839458 h 10160156"/>
              <a:gd name="connsiteX10" fmla="*/ 12541520 w 12541520"/>
              <a:gd name="connsiteY10" fmla="*/ 9844623 h 10160156"/>
              <a:gd name="connsiteX11" fmla="*/ 12289578 w 12541520"/>
              <a:gd name="connsiteY11" fmla="*/ 10153745 h 10160156"/>
              <a:gd name="connsiteX12" fmla="*/ 12232428 w 12541520"/>
              <a:gd name="connsiteY12" fmla="*/ 10159507 h 10160156"/>
              <a:gd name="connsiteX13" fmla="*/ 12232428 w 12541520"/>
              <a:gd name="connsiteY13" fmla="*/ 10160156 h 10160156"/>
              <a:gd name="connsiteX14" fmla="*/ 12225987 w 12541520"/>
              <a:gd name="connsiteY14" fmla="*/ 10160156 h 10160156"/>
              <a:gd name="connsiteX15" fmla="*/ 332349 w 12541520"/>
              <a:gd name="connsiteY15" fmla="*/ 10160156 h 10160156"/>
              <a:gd name="connsiteX16" fmla="*/ 332349 w 12541520"/>
              <a:gd name="connsiteY16" fmla="*/ 10158461 h 10160156"/>
              <a:gd name="connsiteX17" fmla="*/ 315534 w 12541520"/>
              <a:gd name="connsiteY17" fmla="*/ 10160156 h 10160156"/>
              <a:gd name="connsiteX18" fmla="*/ 1 w 12541520"/>
              <a:gd name="connsiteY18" fmla="*/ 9844623 h 10160156"/>
              <a:gd name="connsiteX19" fmla="*/ 522 w 12541520"/>
              <a:gd name="connsiteY19" fmla="*/ 9839459 h 10160156"/>
              <a:gd name="connsiteX20" fmla="*/ 1 w 12541520"/>
              <a:gd name="connsiteY20" fmla="*/ 9839459 h 10160156"/>
              <a:gd name="connsiteX21" fmla="*/ 1 w 12541520"/>
              <a:gd name="connsiteY21" fmla="*/ 360609 h 10160156"/>
              <a:gd name="connsiteX22" fmla="*/ 3978 w 12541520"/>
              <a:gd name="connsiteY22" fmla="*/ 360609 h 10160156"/>
              <a:gd name="connsiteX23" fmla="*/ 0 w 12541520"/>
              <a:gd name="connsiteY23" fmla="*/ 315533 h 10160156"/>
              <a:gd name="connsiteX24" fmla="*/ 251942 w 12541520"/>
              <a:gd name="connsiteY24" fmla="*/ 6411 h 10160156"/>
              <a:gd name="connsiteX25" fmla="*/ 309092 w 12541520"/>
              <a:gd name="connsiteY25" fmla="*/ 649 h 1016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541520" h="10160156">
                <a:moveTo>
                  <a:pt x="309092" y="0"/>
                </a:moveTo>
                <a:lnTo>
                  <a:pt x="315533" y="0"/>
                </a:lnTo>
                <a:lnTo>
                  <a:pt x="12209171" y="0"/>
                </a:lnTo>
                <a:lnTo>
                  <a:pt x="12209171" y="1695"/>
                </a:lnTo>
                <a:lnTo>
                  <a:pt x="12225986" y="0"/>
                </a:lnTo>
                <a:cubicBezTo>
                  <a:pt x="12400250" y="0"/>
                  <a:pt x="12541519" y="141269"/>
                  <a:pt x="12541519" y="315533"/>
                </a:cubicBezTo>
                <a:lnTo>
                  <a:pt x="12536975" y="360607"/>
                </a:lnTo>
                <a:lnTo>
                  <a:pt x="12541519" y="360607"/>
                </a:lnTo>
                <a:lnTo>
                  <a:pt x="12541519" y="9839458"/>
                </a:lnTo>
                <a:lnTo>
                  <a:pt x="12541064" y="9839458"/>
                </a:lnTo>
                <a:lnTo>
                  <a:pt x="12541520" y="9844623"/>
                </a:lnTo>
                <a:cubicBezTo>
                  <a:pt x="12541520" y="9997104"/>
                  <a:pt x="12433360" y="10124323"/>
                  <a:pt x="12289578" y="10153745"/>
                </a:cubicBezTo>
                <a:lnTo>
                  <a:pt x="12232428" y="10159507"/>
                </a:lnTo>
                <a:lnTo>
                  <a:pt x="12232428" y="10160156"/>
                </a:lnTo>
                <a:lnTo>
                  <a:pt x="12225987" y="10160156"/>
                </a:lnTo>
                <a:lnTo>
                  <a:pt x="332349" y="10160156"/>
                </a:lnTo>
                <a:lnTo>
                  <a:pt x="332349" y="10158461"/>
                </a:lnTo>
                <a:lnTo>
                  <a:pt x="315534" y="10160156"/>
                </a:lnTo>
                <a:cubicBezTo>
                  <a:pt x="141270" y="10160156"/>
                  <a:pt x="1" y="10018887"/>
                  <a:pt x="1" y="9844623"/>
                </a:cubicBezTo>
                <a:lnTo>
                  <a:pt x="522" y="9839459"/>
                </a:lnTo>
                <a:lnTo>
                  <a:pt x="1" y="9839459"/>
                </a:lnTo>
                <a:lnTo>
                  <a:pt x="1" y="360609"/>
                </a:lnTo>
                <a:lnTo>
                  <a:pt x="3978" y="360609"/>
                </a:lnTo>
                <a:lnTo>
                  <a:pt x="0" y="315533"/>
                </a:lnTo>
                <a:cubicBezTo>
                  <a:pt x="0" y="163052"/>
                  <a:pt x="108160" y="35833"/>
                  <a:pt x="251942" y="6411"/>
                </a:cubicBezTo>
                <a:lnTo>
                  <a:pt x="309092" y="64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E2E779-09B2-7031-889E-9BEDC428E3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/>
          <a:srcRect l="1" t="16716" r="51937"/>
          <a:stretch/>
        </p:blipFill>
        <p:spPr bwMode="auto">
          <a:xfrm>
            <a:off x="2031755" y="1673612"/>
            <a:ext cx="3409857" cy="385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Rectángulo">
            <a:extLst>
              <a:ext uri="{FF2B5EF4-FFF2-40B4-BE49-F238E27FC236}">
                <a16:creationId xmlns:a16="http://schemas.microsoft.com/office/drawing/2014/main" id="{60FC9806-3E1F-26E9-ABE9-CD37026708F6}"/>
              </a:ext>
            </a:extLst>
          </p:cNvPr>
          <p:cNvSpPr/>
          <p:nvPr/>
        </p:nvSpPr>
        <p:spPr>
          <a:xfrm>
            <a:off x="1811813" y="1525388"/>
            <a:ext cx="3629799" cy="2277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Condominio Tipo A</a:t>
            </a:r>
          </a:p>
        </p:txBody>
      </p:sp>
      <p:sp>
        <p:nvSpPr>
          <p:cNvPr id="2" name="Título 2">
            <a:extLst>
              <a:ext uri="{FF2B5EF4-FFF2-40B4-BE49-F238E27FC236}">
                <a16:creationId xmlns:a16="http://schemas.microsoft.com/office/drawing/2014/main" id="{01DE55FC-0102-D259-8882-1F588C7FC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53" y="199006"/>
            <a:ext cx="10515600" cy="1325563"/>
          </a:xfrm>
        </p:spPr>
        <p:txBody>
          <a:bodyPr/>
          <a:lstStyle/>
          <a:p>
            <a:r>
              <a:rPr lang="es-CL" b="1" dirty="0">
                <a:solidFill>
                  <a:schemeClr val="accent1">
                    <a:lumMod val="50000"/>
                  </a:schemeClr>
                </a:solidFill>
              </a:rPr>
              <a:t>Tipos de Condominios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978BE38-221E-55DF-3B97-188715571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7A63CFB7-CA57-F94F-FF5A-5FBF33371A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8701" y="6265434"/>
            <a:ext cx="7924905" cy="23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7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E6E5B-310E-05B1-9235-14F1EA28F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BD92944A-DC57-DFEF-8FD0-2A7F912993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1264747"/>
              </p:ext>
            </p:extLst>
          </p:nvPr>
        </p:nvGraphicFramePr>
        <p:xfrm>
          <a:off x="1095022" y="1283101"/>
          <a:ext cx="8949490" cy="4729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83FEACCA-FA0E-5F1F-80D1-BBEB014428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5" name="object 4">
            <a:extLst>
              <a:ext uri="{FF2B5EF4-FFF2-40B4-BE49-F238E27FC236}">
                <a16:creationId xmlns:a16="http://schemas.microsoft.com/office/drawing/2014/main" id="{3092B8CF-A5FB-4083-1BA7-E2CBA7325FB8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Mecanismos de Resolución de Conflictos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73B8233-6CF0-AB3A-C1A8-2E39B5C088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1363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7319E92-1335-4F66-FABB-0FC0AE1B0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1901" y="1592464"/>
            <a:ext cx="645059" cy="219947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0CD6E90-BB62-6408-AC35-02369E6EB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757" y="3429000"/>
            <a:ext cx="1475788" cy="210046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092E376-7686-2FE1-ED5F-ED1B2D5EF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2892" y="3488929"/>
            <a:ext cx="2361382" cy="278394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A700484-D372-9596-77CF-F885117C6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5262" y="3839166"/>
            <a:ext cx="533379" cy="7318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11C7B16-D74B-3C41-B18C-EE83549C2D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5136" y="2261648"/>
            <a:ext cx="1505330" cy="210046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BDA8AD-3534-A49F-26B0-DF493DBDCB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2031" y="1903516"/>
            <a:ext cx="1418691" cy="202013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9EEC6A-DDC4-059A-A15A-96A2A3DC75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8257" y="1305920"/>
            <a:ext cx="1887481" cy="350634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1AAACD85-44F5-A39C-134C-82CB1C352903}"/>
              </a:ext>
            </a:extLst>
          </p:cNvPr>
          <p:cNvSpPr txBox="1"/>
          <p:nvPr/>
        </p:nvSpPr>
        <p:spPr>
          <a:xfrm>
            <a:off x="1031458" y="2060968"/>
            <a:ext cx="46177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80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¡GRACIAS!</a:t>
            </a:r>
          </a:p>
        </p:txBody>
      </p:sp>
      <p:pic>
        <p:nvPicPr>
          <p:cNvPr id="13" name="Picture 2" descr="Código QR&#10;&#10;Descripción generada automáticamente">
            <a:extLst>
              <a:ext uri="{FF2B5EF4-FFF2-40B4-BE49-F238E27FC236}">
                <a16:creationId xmlns:a16="http://schemas.microsoft.com/office/drawing/2014/main" id="{05F21E81-A512-4675-1AC7-FBABC7C714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04172" y="3667270"/>
            <a:ext cx="1794295" cy="1807483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6B039D90-2888-80FD-1E99-9E2DD4DC8CF3}"/>
              </a:ext>
            </a:extLst>
          </p:cNvPr>
          <p:cNvSpPr/>
          <p:nvPr/>
        </p:nvSpPr>
        <p:spPr>
          <a:xfrm>
            <a:off x="548579" y="6121812"/>
            <a:ext cx="26112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Abril 2025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457DA7A-7AE6-97DE-1D4A-918FF26D67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1" y="466128"/>
            <a:ext cx="3428058" cy="148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2636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5B6F4E1D-EDFE-179C-9269-7766EA1DC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-83328"/>
            <a:ext cx="12192000" cy="12284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Por qué los condominios se deben organizar?</a:t>
            </a:r>
            <a:endParaRPr lang="en-US" b="1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C9E0AD3-CA3A-E8BE-9247-4E1F78C2316A}"/>
              </a:ext>
            </a:extLst>
          </p:cNvPr>
          <p:cNvGraphicFramePr/>
          <p:nvPr/>
        </p:nvGraphicFramePr>
        <p:xfrm>
          <a:off x="614597" y="1145100"/>
          <a:ext cx="11047751" cy="5420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08554E6E-EC7A-FD94-F57E-BE558B5B9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681" y="6228259"/>
            <a:ext cx="1740319" cy="629741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1D528377-BE67-3EFD-B11C-598DDDD926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91691" y="6552134"/>
            <a:ext cx="7924905" cy="23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680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E09A58A3-D0C3-D831-7255-6771C0E9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-83328"/>
            <a:ext cx="12192000" cy="12284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Por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qué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los condominios se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deben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organizar</a:t>
            </a:r>
            <a:r>
              <a:rPr lang="en-US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graphicFrame>
        <p:nvGraphicFramePr>
          <p:cNvPr id="9" name="CuadroTexto 5">
            <a:extLst>
              <a:ext uri="{FF2B5EF4-FFF2-40B4-BE49-F238E27FC236}">
                <a16:creationId xmlns:a16="http://schemas.microsoft.com/office/drawing/2014/main" id="{FA06C1DE-53A1-74F3-F4F2-6914F7E4F8F4}"/>
              </a:ext>
            </a:extLst>
          </p:cNvPr>
          <p:cNvGraphicFramePr/>
          <p:nvPr/>
        </p:nvGraphicFramePr>
        <p:xfrm>
          <a:off x="211518" y="805910"/>
          <a:ext cx="8901485" cy="5614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1 Rectángulo">
            <a:extLst>
              <a:ext uri="{FF2B5EF4-FFF2-40B4-BE49-F238E27FC236}">
                <a16:creationId xmlns:a16="http://schemas.microsoft.com/office/drawing/2014/main" id="{EC3CBD91-1799-B684-349C-734B8137FCAC}"/>
              </a:ext>
            </a:extLst>
          </p:cNvPr>
          <p:cNvSpPr/>
          <p:nvPr/>
        </p:nvSpPr>
        <p:spPr>
          <a:xfrm>
            <a:off x="8400081" y="1642822"/>
            <a:ext cx="3580401" cy="3440622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E2841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Para el buen vivir en comunidad</a:t>
            </a: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A094EEFA-06CC-C940-8EA7-11ABD5FC92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91691" y="6552134"/>
            <a:ext cx="7924905" cy="23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0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C86F4EB8-D4EF-5A77-B6D3-C31EBA1B2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7040" y="2997218"/>
            <a:ext cx="1887481" cy="350634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09CFA1C-FCD6-863A-B7F9-0184D0902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328" y="4801270"/>
            <a:ext cx="3517855" cy="1914167"/>
          </a:xfrm>
          <a:prstGeom prst="rect">
            <a:avLst/>
          </a:prstGeom>
        </p:spPr>
      </p:pic>
      <p:pic>
        <p:nvPicPr>
          <p:cNvPr id="17" name="Imagen 16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5BD46479-D5F1-AB01-D03B-51E132827FD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/>
          <a:stretch/>
        </p:blipFill>
        <p:spPr>
          <a:xfrm>
            <a:off x="9308892" y="142563"/>
            <a:ext cx="2085629" cy="828084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30942C9B-57AE-1FF3-9C84-CBADFF7F3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430" y="7745"/>
            <a:ext cx="10515600" cy="1325563"/>
          </a:xfrm>
        </p:spPr>
        <p:txBody>
          <a:bodyPr/>
          <a:lstStyle/>
          <a:p>
            <a:r>
              <a:rPr lang="es-CL" b="1" dirty="0">
                <a:solidFill>
                  <a:schemeClr val="accent1">
                    <a:lumMod val="50000"/>
                  </a:schemeClr>
                </a:solidFill>
              </a:rPr>
              <a:t>Desafíos de la vida en Condominios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A66394F-7B75-0A18-8CD1-A032D321A5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91F6E29B-D777-05C6-FB48-19D74773FF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98701" y="6265434"/>
            <a:ext cx="7924905" cy="238129"/>
          </a:xfrm>
          <a:prstGeom prst="rect">
            <a:avLst/>
          </a:prstGeom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84AC2E4-BD43-B931-135F-83F4328ACE7D}"/>
              </a:ext>
            </a:extLst>
          </p:cNvPr>
          <p:cNvGraphicFramePr/>
          <p:nvPr/>
        </p:nvGraphicFramePr>
        <p:xfrm>
          <a:off x="130611" y="1045267"/>
          <a:ext cx="11297959" cy="5220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783365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2 Rectángulo">
            <a:extLst>
              <a:ext uri="{FF2B5EF4-FFF2-40B4-BE49-F238E27FC236}">
                <a16:creationId xmlns:a16="http://schemas.microsoft.com/office/drawing/2014/main" id="{B1CE2E8D-AC2A-4EBE-7F74-7737C987AF82}"/>
              </a:ext>
            </a:extLst>
          </p:cNvPr>
          <p:cNvSpPr/>
          <p:nvPr/>
        </p:nvSpPr>
        <p:spPr>
          <a:xfrm>
            <a:off x="1076731" y="5532598"/>
            <a:ext cx="9814485" cy="80414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¡</a:t>
            </a: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rgbClr val="0F9E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/>
                <a:ea typeface="+mn-ea"/>
                <a:cs typeface="+mn-cs"/>
              </a:rPr>
              <a:t>ASÍ CONSTRUIMOS JUNTAS Y JUNTOS UN MEJOR BARRIO!</a:t>
            </a:r>
          </a:p>
        </p:txBody>
      </p:sp>
      <p:pic>
        <p:nvPicPr>
          <p:cNvPr id="15" name="Imagen 14" descr="Imagen que contiene Interfaz de usuario gráfica&#10;&#10;Descripción generada automáticamente">
            <a:extLst>
              <a:ext uri="{FF2B5EF4-FFF2-40B4-BE49-F238E27FC236}">
                <a16:creationId xmlns:a16="http://schemas.microsoft.com/office/drawing/2014/main" id="{E6619432-5DF7-3FC7-EB6D-BC14D53E4E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4"/>
          <a:stretch/>
        </p:blipFill>
        <p:spPr>
          <a:xfrm>
            <a:off x="9308892" y="142563"/>
            <a:ext cx="2085629" cy="828084"/>
          </a:xfrm>
          <a:prstGeom prst="rect">
            <a:avLst/>
          </a:prstGeom>
        </p:spPr>
      </p:pic>
      <p:sp>
        <p:nvSpPr>
          <p:cNvPr id="2" name="Título 2">
            <a:extLst>
              <a:ext uri="{FF2B5EF4-FFF2-40B4-BE49-F238E27FC236}">
                <a16:creationId xmlns:a16="http://schemas.microsoft.com/office/drawing/2014/main" id="{A401CC90-5BA3-4B49-1534-2A89537AC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29" y="74976"/>
            <a:ext cx="11793381" cy="1325563"/>
          </a:xfrm>
        </p:spPr>
        <p:txBody>
          <a:bodyPr/>
          <a:lstStyle/>
          <a:p>
            <a:r>
              <a:rPr lang="es-CL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Algunas ideas para el buen vivir de la Comunidad </a:t>
            </a:r>
          </a:p>
        </p:txBody>
      </p:sp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id="{F49AB25F-1EC5-FBE4-7075-CEDBCDB8133F}"/>
              </a:ext>
            </a:extLst>
          </p:cNvPr>
          <p:cNvGraphicFramePr/>
          <p:nvPr/>
        </p:nvGraphicFramePr>
        <p:xfrm>
          <a:off x="372681" y="1194372"/>
          <a:ext cx="11505476" cy="4090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6" name="Imagen 15">
            <a:extLst>
              <a:ext uri="{FF2B5EF4-FFF2-40B4-BE49-F238E27FC236}">
                <a16:creationId xmlns:a16="http://schemas.microsoft.com/office/drawing/2014/main" id="{E98E3D21-8578-AA7F-0F51-5AE085444B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6228786"/>
            <a:ext cx="1738858" cy="6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9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754E1D5-1F69-A5E0-4CE2-A442D9A95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166" y="2049697"/>
            <a:ext cx="645059" cy="21994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2BD31F8-CBB2-09DF-E331-B6C1C3DAF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0882" y="4516883"/>
            <a:ext cx="2090274" cy="44911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069073-29F7-0DDC-5F7A-36B4DE24D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7368" y="3311878"/>
            <a:ext cx="1693278" cy="241001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76C4AF4-DA6A-539A-0938-4050A68C8C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453" y="4674774"/>
            <a:ext cx="770487" cy="105718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1A42DE7-7A06-448B-E5D8-C2815C9C2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6080" y="590417"/>
            <a:ext cx="2360733" cy="4385499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42EF586-AEF2-F17C-D848-82AE964F6988}"/>
              </a:ext>
            </a:extLst>
          </p:cNvPr>
          <p:cNvSpPr txBox="1"/>
          <p:nvPr/>
        </p:nvSpPr>
        <p:spPr>
          <a:xfrm>
            <a:off x="834934" y="3197446"/>
            <a:ext cx="5637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L" sz="3600" b="1" dirty="0">
                <a:solidFill>
                  <a:srgbClr val="156082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Órganos e Instrumentos de Administración</a:t>
            </a:r>
            <a:br>
              <a:rPr kumimoji="0" lang="es-CL" sz="10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endParaRPr kumimoji="0" lang="es-CL" sz="1800" b="0" i="0" u="none" strike="noStrike" kern="1200" cap="none" spc="0" normalizeH="0" baseline="0" noProof="0" dirty="0">
              <a:ln>
                <a:noFill/>
              </a:ln>
              <a:solidFill>
                <a:srgbClr val="156082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921F725-E3C6-10EC-6224-A5EDFD0E552E}"/>
              </a:ext>
            </a:extLst>
          </p:cNvPr>
          <p:cNvSpPr/>
          <p:nvPr/>
        </p:nvSpPr>
        <p:spPr>
          <a:xfrm>
            <a:off x="1931990" y="2616697"/>
            <a:ext cx="3428059" cy="415665"/>
          </a:xfrm>
          <a:prstGeom prst="roundRect">
            <a:avLst/>
          </a:prstGeom>
          <a:solidFill>
            <a:srgbClr val="F0825D"/>
          </a:solidFill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LEY N°21.442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CFE2AB8-88D7-0CA6-1672-BF63EBE2691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1" y="466128"/>
            <a:ext cx="3428058" cy="148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513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72A27-77D2-3E11-33D1-7607F86D1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341FAB9B-76CB-0428-7BCD-31285DFB8D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572782"/>
            <a:ext cx="8960687" cy="177392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s-CL" sz="2400" b="1" dirty="0">
                <a:solidFill>
                  <a:srgbClr val="002060"/>
                </a:solidFill>
              </a:rPr>
              <a:t>Condominios: </a:t>
            </a:r>
            <a:r>
              <a:rPr lang="es-CL" sz="2400" dirty="0">
                <a:solidFill>
                  <a:srgbClr val="002060"/>
                </a:solidFill>
              </a:rPr>
              <a:t>Son las edificaciones y/o los terrenos acogidos al régimen de copropiedad inmobiliaria (art. 2 N°1). </a:t>
            </a:r>
          </a:p>
          <a:p>
            <a:pPr algn="just"/>
            <a:endParaRPr lang="es-CL" sz="2400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es-CL" sz="2400" b="1" dirty="0">
                <a:solidFill>
                  <a:srgbClr val="002060"/>
                </a:solidFill>
              </a:rPr>
              <a:t>Régimen de copropiedad: </a:t>
            </a:r>
            <a:r>
              <a:rPr lang="es-CL" sz="2400" dirty="0">
                <a:solidFill>
                  <a:srgbClr val="002060"/>
                </a:solidFill>
              </a:rPr>
              <a:t>Forma especial de dominio sobre un inmueble, que se caracteriza por la coexistencia de bienes de dominio exclusivo y bienes de dominio común (art. 1).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F6D18F3-402B-AC1D-8B52-E39AD49B85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33"/>
          <a:stretch/>
        </p:blipFill>
        <p:spPr>
          <a:xfrm>
            <a:off x="1277837" y="3671481"/>
            <a:ext cx="2516923" cy="20177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EB896E1-D67C-7054-7D40-08B919795B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964" b="11658"/>
          <a:stretch/>
        </p:blipFill>
        <p:spPr>
          <a:xfrm>
            <a:off x="4849711" y="3665359"/>
            <a:ext cx="3963817" cy="20299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6B9C7F87-C8A9-5F83-B8C3-02020B8234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8617" y="6272990"/>
            <a:ext cx="7925487" cy="237765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E87D89AF-2477-4ABE-2A6E-DEE2F25B4B88}"/>
              </a:ext>
            </a:extLst>
          </p:cNvPr>
          <p:cNvSpPr/>
          <p:nvPr/>
        </p:nvSpPr>
        <p:spPr>
          <a:xfrm>
            <a:off x="0" y="-50"/>
            <a:ext cx="12192000" cy="1113790"/>
          </a:xfrm>
          <a:custGeom>
            <a:avLst/>
            <a:gdLst/>
            <a:ahLst/>
            <a:cxnLst/>
            <a:rect l="l" t="t" r="r" b="b"/>
            <a:pathLst>
              <a:path w="12192000" h="1113790">
                <a:moveTo>
                  <a:pt x="12192000" y="0"/>
                </a:moveTo>
                <a:lnTo>
                  <a:pt x="0" y="0"/>
                </a:lnTo>
                <a:lnTo>
                  <a:pt x="0" y="1113205"/>
                </a:lnTo>
                <a:lnTo>
                  <a:pt x="12192000" y="111320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A2F41"/>
          </a:solidFill>
        </p:spPr>
        <p:txBody>
          <a:bodyPr wrap="square" lIns="0" tIns="0" rIns="0" bIns="0" rtlCol="0"/>
          <a:lstStyle/>
          <a:p>
            <a:endParaRPr lang="es-CL" sz="2400" b="1" dirty="0">
              <a:solidFill>
                <a:schemeClr val="bg1"/>
              </a:solidFill>
            </a:endParaRPr>
          </a:p>
          <a:p>
            <a:r>
              <a:rPr lang="es-CL" sz="2400" b="1" dirty="0">
                <a:solidFill>
                  <a:schemeClr val="bg1"/>
                </a:solidFill>
              </a:rPr>
              <a:t> CONDOMINIO Y RÉGIMEN DE COPROPIEDAD</a:t>
            </a:r>
            <a:endParaRPr sz="2400" b="1" dirty="0">
              <a:solidFill>
                <a:schemeClr val="bg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EF1FD06-7712-FE8E-9806-0E0AA33351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8753" y="84227"/>
            <a:ext cx="2444517" cy="88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811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f7c176b-558f-4671-ba30-b74ae9a6908a">
      <Terms xmlns="http://schemas.microsoft.com/office/infopath/2007/PartnerControls"/>
    </lcf76f155ced4ddcb4097134ff3c332f>
    <TaxCatchAll xmlns="3988d773-f914-4f69-9ecf-f49000c1ced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F16431942A1414894D73227F3ADB58D" ma:contentTypeVersion="15" ma:contentTypeDescription="Crear nuevo documento." ma:contentTypeScope="" ma:versionID="65926c779dbeb5d9c82452f95549fdd1">
  <xsd:schema xmlns:xsd="http://www.w3.org/2001/XMLSchema" xmlns:xs="http://www.w3.org/2001/XMLSchema" xmlns:p="http://schemas.microsoft.com/office/2006/metadata/properties" xmlns:ns2="8f7c176b-558f-4671-ba30-b74ae9a6908a" xmlns:ns3="3988d773-f914-4f69-9ecf-f49000c1cedf" targetNamespace="http://schemas.microsoft.com/office/2006/metadata/properties" ma:root="true" ma:fieldsID="7469bcd3bc650edf5e4454a5504af9c4" ns2:_="" ns3:_="">
    <xsd:import namespace="8f7c176b-558f-4671-ba30-b74ae9a6908a"/>
    <xsd:import namespace="3988d773-f914-4f69-9ecf-f49000c1ce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7c176b-558f-4671-ba30-b74ae9a690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fe4473aa-7771-4c3c-9f7a-35330325c0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8d773-f914-4f69-9ecf-f49000c1ced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b19da0c-ba3e-4a39-ba38-2b8d728f282b}" ma:internalName="TaxCatchAll" ma:showField="CatchAllData" ma:web="3988d773-f914-4f69-9ecf-f49000c1ce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377B8B-C700-49DE-8E9E-9BB279B55451}">
  <ds:schemaRefs>
    <ds:schemaRef ds:uri="3988d773-f914-4f69-9ecf-f49000c1cedf"/>
    <ds:schemaRef ds:uri="8f7c176b-558f-4671-ba30-b74ae9a6908a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3A3CD10-C133-4791-9A41-926CCE80DF49}">
  <ds:schemaRefs>
    <ds:schemaRef ds:uri="3988d773-f914-4f69-9ecf-f49000c1cedf"/>
    <ds:schemaRef ds:uri="8f7c176b-558f-4671-ba30-b74ae9a690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9E20E0B-DFB9-4DD6-BDFB-0888DA6704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3324</TotalTime>
  <Words>2121</Words>
  <Application>Microsoft Office PowerPoint</Application>
  <PresentationFormat>Panorámica</PresentationFormat>
  <Paragraphs>287</Paragraphs>
  <Slides>31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31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Trebuchet MS</vt:lpstr>
      <vt:lpstr>Wingdings</vt:lpstr>
      <vt:lpstr>Tema de Office</vt:lpstr>
      <vt:lpstr>Office Theme</vt:lpstr>
      <vt:lpstr>Presentación de PowerPoint</vt:lpstr>
      <vt:lpstr>Origen Ley de Copropiedad Inmobiliaria </vt:lpstr>
      <vt:lpstr>Tipos de Condominios </vt:lpstr>
      <vt:lpstr>¿Por qué los condominios se deben organizar?</vt:lpstr>
      <vt:lpstr>¿Por qué los condominios se deben organizar?</vt:lpstr>
      <vt:lpstr>Desafíos de la vida en Condominios </vt:lpstr>
      <vt:lpstr>Algunas ideas para el buen vivir de la Comunidad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INSTRUMENTOS DE ADMINISTRACIÓN</vt:lpstr>
      <vt:lpstr>EL REGLAMENTO DE COPROPIEDAD</vt:lpstr>
      <vt:lpstr>EL REGLAMENTO DE COPROPIEDAD</vt:lpstr>
      <vt:lpstr>Normas de uso y administración</vt:lpstr>
      <vt:lpstr>Normas de uso y administración</vt:lpstr>
      <vt:lpstr>¿Qué es y para qué sirve el Libro de Actas?</vt:lpstr>
      <vt:lpstr>¿Qué es y para qué sirve el Libro de Novedades?</vt:lpstr>
      <vt:lpstr>Registro de Copropietarios, Arrendatarios y demás Ocupantes</vt:lpstr>
      <vt:lpstr>Registro de Copropietarios, Arrendatarios y demás Ocupantes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Doris Gonzalez Lemunao</dc:creator>
  <cp:lastModifiedBy>Vanessa Toledo Oliva</cp:lastModifiedBy>
  <cp:revision>14</cp:revision>
  <dcterms:created xsi:type="dcterms:W3CDTF">2024-10-29T15:39:09Z</dcterms:created>
  <dcterms:modified xsi:type="dcterms:W3CDTF">2026-08-10T15:47:07Z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0x010100AF16431942A1414894D73227F3ADB58D</vt:lpwstr>
  </property>
  <property fmtid="{D5CDD505-2E9C-101B-9397-08002B2CF9AE}" pid="3" name="MediaServiceImageTags">
    <vt:lpwstr/>
  </property>
</Properties>
</file>