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65" r:id="rId3"/>
    <p:sldId id="266" r:id="rId4"/>
    <p:sldId id="257" r:id="rId5"/>
    <p:sldId id="258" r:id="rId6"/>
    <p:sldId id="261" r:id="rId7"/>
    <p:sldId id="262" r:id="rId8"/>
    <p:sldId id="264" r:id="rId9"/>
    <p:sldId id="263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57489A85-2CE4-4E30-9D98-C13A653F7E2D}">
          <p14:sldIdLst>
            <p14:sldId id="256"/>
            <p14:sldId id="265"/>
            <p14:sldId id="266"/>
            <p14:sldId id="257"/>
            <p14:sldId id="258"/>
            <p14:sldId id="261"/>
          </p14:sldIdLst>
        </p14:section>
        <p14:section name="Sección sin título" id="{B267DB91-E683-4E75-90D2-088CA942B92F}">
          <p14:sldIdLst>
            <p14:sldId id="262"/>
            <p14:sldId id="264"/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90" y="32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32ce85889f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32ce85889f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32ce85889f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32ce85889f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32ce85889f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32ce85889f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32ce85889f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32ce85889f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32ce85889f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32ce85889f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" y="0"/>
            <a:ext cx="914349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628650" y="1831281"/>
            <a:ext cx="7886700" cy="1340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s-CL" sz="1800" b="1" dirty="0">
                <a:solidFill>
                  <a:schemeClr val="bg1"/>
                </a:solidFill>
              </a:rPr>
              <a:t>Código de </a:t>
            </a:r>
            <a:r>
              <a:rPr lang="es-CL" sz="1800" b="1" dirty="0" err="1">
                <a:solidFill>
                  <a:schemeClr val="bg1"/>
                </a:solidFill>
              </a:rPr>
              <a:t>Etica</a:t>
            </a:r>
            <a:endParaRPr lang="es-CL" sz="1800" b="1" dirty="0">
              <a:solidFill>
                <a:schemeClr val="bg1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s-CL" sz="1800" b="1" dirty="0">
                <a:solidFill>
                  <a:schemeClr val="bg1"/>
                </a:solidFill>
              </a:rPr>
              <a:t> </a:t>
            </a:r>
            <a:br>
              <a:rPr lang="es-CL" sz="1800" b="1" dirty="0">
                <a:solidFill>
                  <a:schemeClr val="bg1"/>
                </a:solidFill>
              </a:rPr>
            </a:br>
            <a:r>
              <a:rPr lang="es-CL" sz="1800" b="1" dirty="0">
                <a:solidFill>
                  <a:schemeClr val="bg1"/>
                </a:solidFill>
              </a:rPr>
              <a:t>Serviu Los Rios</a:t>
            </a:r>
            <a:br>
              <a:rPr lang="es-CL" sz="1800" b="1" dirty="0">
                <a:solidFill>
                  <a:schemeClr val="bg1"/>
                </a:solidFill>
              </a:rPr>
            </a:br>
            <a:r>
              <a:rPr lang="es-CL" sz="1800" b="1" dirty="0">
                <a:solidFill>
                  <a:schemeClr val="bg1"/>
                </a:solidFill>
              </a:rPr>
              <a:t>Año 2018</a:t>
            </a: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rgbClr val="000000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635624" y="268941"/>
            <a:ext cx="3926541" cy="1430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None/>
            </a:pPr>
            <a:endParaRPr lang="es-CL" sz="2300" b="1" dirty="0">
              <a:solidFill>
                <a:schemeClr val="bg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None/>
            </a:pPr>
            <a:endParaRPr lang="es-CL" sz="2300" b="1" dirty="0">
              <a:solidFill>
                <a:schemeClr val="bg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None/>
            </a:pPr>
            <a:r>
              <a:rPr lang="es-CL" sz="2300" b="1" dirty="0">
                <a:solidFill>
                  <a:schemeClr val="bg1"/>
                </a:solidFill>
              </a:rPr>
              <a:t>SISTEMA DE INTEGRIDAD</a:t>
            </a:r>
            <a:endParaRPr sz="1100" b="1" dirty="0">
              <a:solidFill>
                <a:schemeClr val="bg1"/>
              </a:solidFill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 rotWithShape="1">
          <a:blip r:embed="rId4">
            <a:alphaModFix/>
          </a:blip>
          <a:srcRect l="50613" t="25885" r="18982" b="24442"/>
          <a:stretch/>
        </p:blipFill>
        <p:spPr>
          <a:xfrm>
            <a:off x="4716380" y="3201838"/>
            <a:ext cx="900650" cy="943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ráfico 2">
            <a:extLst>
              <a:ext uri="{FF2B5EF4-FFF2-40B4-BE49-F238E27FC236}">
                <a16:creationId xmlns:a16="http://schemas.microsoft.com/office/drawing/2014/main" id="{28839C06-6645-180C-2614-8508B31B94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091"/>
          <a:stretch/>
        </p:blipFill>
        <p:spPr bwMode="auto">
          <a:xfrm>
            <a:off x="3563366" y="3172005"/>
            <a:ext cx="1084262" cy="97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151C14-1791-AAAC-D546-77B82AEF2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3E1B94E-2002-9ED1-3DC3-3923BF309A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A36F03A-9111-9745-4F65-F8199F8F65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" y="0"/>
            <a:ext cx="9141292" cy="51435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747BD8C-2432-43C0-B254-4F13DB93C5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6277" y="-24155"/>
            <a:ext cx="6572058" cy="104188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FAAB3163-4AE7-7CB4-9969-271879CB297A}"/>
              </a:ext>
            </a:extLst>
          </p:cNvPr>
          <p:cNvSpPr txBox="1"/>
          <p:nvPr/>
        </p:nvSpPr>
        <p:spPr>
          <a:xfrm>
            <a:off x="2248348" y="914753"/>
            <a:ext cx="5497158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dirty="0"/>
              <a:t>A través del Sistema de Integridad se fortalece la cultura ética y proba al interior del SERVIU, con el fin de: </a:t>
            </a:r>
          </a:p>
          <a:p>
            <a:br>
              <a:rPr lang="es-CL" dirty="0"/>
            </a:br>
            <a:r>
              <a:rPr lang="es-CL" dirty="0"/>
              <a:t>1. Promover y difundir los valores institucionales con el fin de resguardar el lenguaje y conducta ética común. </a:t>
            </a:r>
          </a:p>
          <a:p>
            <a:br>
              <a:rPr lang="es-CL" dirty="0"/>
            </a:br>
            <a:r>
              <a:rPr lang="es-CL" dirty="0"/>
              <a:t>2. Prevenir faltas a la probidad o dilemas éticos que puedan interferir con las funciones. </a:t>
            </a:r>
          </a:p>
          <a:p>
            <a:br>
              <a:rPr lang="es-CL" dirty="0"/>
            </a:br>
            <a:r>
              <a:rPr lang="es-CL" dirty="0"/>
              <a:t>3. Dar respuesta y soluciones a consultas sobre ética, detectando posibles áreas de riesgo e investigando los casos que sean informados. </a:t>
            </a:r>
          </a:p>
          <a:p>
            <a:br>
              <a:rPr lang="es-CL" dirty="0"/>
            </a:br>
            <a:r>
              <a:rPr lang="es-CL" dirty="0"/>
              <a:t>4. Contar con una red de apoyo y una plataforma para recibir denuncias por faltas éticas o a la probidad de forma anónima y protegida. </a:t>
            </a:r>
          </a:p>
        </p:txBody>
      </p:sp>
    </p:spTree>
    <p:extLst>
      <p:ext uri="{BB962C8B-B14F-4D97-AF65-F5344CB8AC3E}">
        <p14:creationId xmlns:p14="http://schemas.microsoft.com/office/powerpoint/2010/main" val="2112521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5EFC86-FE16-5AF1-AE7E-5AE931D08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s-CL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6690033-712B-C630-7989-642863D154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12" y="10758"/>
            <a:ext cx="9141292" cy="5143500"/>
          </a:xfrm>
          <a:prstGeom prst="rect">
            <a:avLst/>
          </a:prstGeom>
        </p:spPr>
      </p:pic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572DCCA-F023-9F4C-3FD7-471B2D9792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845135"/>
            <a:ext cx="8520600" cy="3723740"/>
          </a:xfrm>
        </p:spPr>
        <p:txBody>
          <a:bodyPr>
            <a:normAutofit fontScale="92500" lnSpcReduction="10000"/>
          </a:bodyPr>
          <a:lstStyle/>
          <a:p>
            <a:r>
              <a:rPr lang="es-CL" dirty="0">
                <a:solidFill>
                  <a:schemeClr val="bg1"/>
                </a:solidFill>
              </a:rPr>
              <a:t>Ley </a:t>
            </a:r>
            <a:r>
              <a:rPr lang="es-CL" dirty="0" err="1">
                <a:solidFill>
                  <a:schemeClr val="bg1"/>
                </a:solidFill>
              </a:rPr>
              <a:t>N°</a:t>
            </a:r>
            <a:r>
              <a:rPr lang="es-CL" dirty="0">
                <a:solidFill>
                  <a:schemeClr val="bg1"/>
                </a:solidFill>
              </a:rPr>
              <a:t> 21.592 Estatuto de protección al denunciante.</a:t>
            </a:r>
          </a:p>
          <a:p>
            <a:r>
              <a:rPr lang="es-CL" dirty="0">
                <a:solidFill>
                  <a:schemeClr val="bg1"/>
                </a:solidFill>
              </a:rPr>
              <a:t>Ley N°20.880 Probidad y conflicto de intereses.</a:t>
            </a:r>
          </a:p>
          <a:p>
            <a:r>
              <a:rPr lang="es-CL" dirty="0">
                <a:solidFill>
                  <a:schemeClr val="bg1"/>
                </a:solidFill>
              </a:rPr>
              <a:t>Ley N°20.730 Regula el lobby.</a:t>
            </a:r>
          </a:p>
          <a:p>
            <a:r>
              <a:rPr lang="es-CL" dirty="0">
                <a:solidFill>
                  <a:schemeClr val="bg1"/>
                </a:solidFill>
              </a:rPr>
              <a:t>Ley </a:t>
            </a:r>
            <a:r>
              <a:rPr lang="es-CL" dirty="0" err="1">
                <a:solidFill>
                  <a:schemeClr val="bg1"/>
                </a:solidFill>
              </a:rPr>
              <a:t>N°</a:t>
            </a:r>
            <a:r>
              <a:rPr lang="es-CL" dirty="0">
                <a:solidFill>
                  <a:schemeClr val="bg1"/>
                </a:solidFill>
              </a:rPr>
              <a:t> 20.285 de acceso a la información pública.</a:t>
            </a:r>
          </a:p>
          <a:p>
            <a:r>
              <a:rPr lang="es-CL" dirty="0">
                <a:solidFill>
                  <a:schemeClr val="bg1"/>
                </a:solidFill>
              </a:rPr>
              <a:t>Ley </a:t>
            </a:r>
            <a:r>
              <a:rPr lang="es-CL" dirty="0" err="1">
                <a:solidFill>
                  <a:schemeClr val="bg1"/>
                </a:solidFill>
              </a:rPr>
              <a:t>N°</a:t>
            </a:r>
            <a:r>
              <a:rPr lang="es-CL" dirty="0">
                <a:solidFill>
                  <a:schemeClr val="bg1"/>
                </a:solidFill>
              </a:rPr>
              <a:t> 19.913 crea la UAF</a:t>
            </a:r>
          </a:p>
          <a:p>
            <a:r>
              <a:rPr lang="es-CL" dirty="0">
                <a:solidFill>
                  <a:schemeClr val="bg1"/>
                </a:solidFill>
              </a:rPr>
              <a:t>Ley N°19.886 y Decreto 661/2024 Hacienda, Ley de Compras Públicas y su reglamento</a:t>
            </a:r>
          </a:p>
          <a:p>
            <a:r>
              <a:rPr lang="es-CL" dirty="0">
                <a:solidFill>
                  <a:schemeClr val="bg1"/>
                </a:solidFill>
              </a:rPr>
              <a:t>Ley </a:t>
            </a:r>
            <a:r>
              <a:rPr lang="es-CL" dirty="0" err="1">
                <a:solidFill>
                  <a:schemeClr val="bg1"/>
                </a:solidFill>
              </a:rPr>
              <a:t>N°</a:t>
            </a:r>
            <a:r>
              <a:rPr lang="es-CL" dirty="0">
                <a:solidFill>
                  <a:schemeClr val="bg1"/>
                </a:solidFill>
              </a:rPr>
              <a:t> 18.834, Estatuto Administrativo</a:t>
            </a:r>
          </a:p>
          <a:p>
            <a:r>
              <a:rPr lang="es-CL" dirty="0">
                <a:solidFill>
                  <a:schemeClr val="bg1"/>
                </a:solidFill>
              </a:rPr>
              <a:t>Ley </a:t>
            </a:r>
            <a:r>
              <a:rPr lang="es-CL" dirty="0" err="1">
                <a:solidFill>
                  <a:schemeClr val="bg1"/>
                </a:solidFill>
              </a:rPr>
              <a:t>N°</a:t>
            </a:r>
            <a:r>
              <a:rPr lang="es-CL" dirty="0">
                <a:solidFill>
                  <a:schemeClr val="bg1"/>
                </a:solidFill>
              </a:rPr>
              <a:t> 21.121 Anticorrupción</a:t>
            </a:r>
          </a:p>
          <a:p>
            <a:r>
              <a:rPr lang="es-CL" dirty="0">
                <a:solidFill>
                  <a:schemeClr val="bg1"/>
                </a:solidFill>
              </a:rPr>
              <a:t>Ley </a:t>
            </a:r>
            <a:r>
              <a:rPr lang="es-CL" dirty="0" err="1">
                <a:solidFill>
                  <a:schemeClr val="bg1"/>
                </a:solidFill>
              </a:rPr>
              <a:t>N°</a:t>
            </a:r>
            <a:r>
              <a:rPr lang="es-CL" dirty="0">
                <a:solidFill>
                  <a:schemeClr val="bg1"/>
                </a:solidFill>
              </a:rPr>
              <a:t> 20.500 sobre Participación Ciudadana</a:t>
            </a:r>
          </a:p>
          <a:p>
            <a:r>
              <a:rPr lang="es-CL" dirty="0">
                <a:solidFill>
                  <a:schemeClr val="bg1"/>
                </a:solidFill>
              </a:rPr>
              <a:t>Ley </a:t>
            </a:r>
            <a:r>
              <a:rPr lang="es-CL" dirty="0" err="1">
                <a:solidFill>
                  <a:schemeClr val="bg1"/>
                </a:solidFill>
              </a:rPr>
              <a:t>N°</a:t>
            </a:r>
            <a:r>
              <a:rPr lang="es-CL" dirty="0">
                <a:solidFill>
                  <a:schemeClr val="bg1"/>
                </a:solidFill>
              </a:rPr>
              <a:t> 19.884 y 19.885 sobre </a:t>
            </a:r>
            <a:r>
              <a:rPr lang="es-CL" dirty="0" err="1">
                <a:solidFill>
                  <a:schemeClr val="bg1"/>
                </a:solidFill>
              </a:rPr>
              <a:t>financimiento</a:t>
            </a:r>
            <a:r>
              <a:rPr lang="es-CL" dirty="0">
                <a:solidFill>
                  <a:schemeClr val="bg1"/>
                </a:solidFill>
              </a:rPr>
              <a:t> de campañas electorales y partidos políticos.</a:t>
            </a:r>
          </a:p>
          <a:p>
            <a:r>
              <a:rPr lang="es-CL" dirty="0">
                <a:solidFill>
                  <a:schemeClr val="bg1"/>
                </a:solidFill>
              </a:rPr>
              <a:t>Ley </a:t>
            </a:r>
            <a:r>
              <a:rPr lang="es-CL" dirty="0" err="1">
                <a:solidFill>
                  <a:schemeClr val="bg1"/>
                </a:solidFill>
              </a:rPr>
              <a:t>N°</a:t>
            </a:r>
            <a:r>
              <a:rPr lang="es-CL" dirty="0">
                <a:solidFill>
                  <a:schemeClr val="bg1"/>
                </a:solidFill>
              </a:rPr>
              <a:t> 21.643 “Ley Karin”</a:t>
            </a:r>
          </a:p>
          <a:p>
            <a:endParaRPr lang="es-CL" dirty="0">
              <a:solidFill>
                <a:schemeClr val="bg1"/>
              </a:solidFill>
            </a:endParaRPr>
          </a:p>
          <a:p>
            <a:endParaRPr lang="es-CL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D8ED93B-E209-0785-2C06-2E9FFA3C4158}"/>
              </a:ext>
            </a:extLst>
          </p:cNvPr>
          <p:cNvSpPr txBox="1"/>
          <p:nvPr/>
        </p:nvSpPr>
        <p:spPr>
          <a:xfrm>
            <a:off x="1140311" y="445025"/>
            <a:ext cx="61426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2000" b="1" dirty="0">
                <a:solidFill>
                  <a:schemeClr val="bg1"/>
                </a:solidFill>
              </a:rPr>
              <a:t>Componentes legales del sistema de integridad</a:t>
            </a:r>
          </a:p>
        </p:txBody>
      </p:sp>
    </p:spTree>
    <p:extLst>
      <p:ext uri="{BB962C8B-B14F-4D97-AF65-F5344CB8AC3E}">
        <p14:creationId xmlns:p14="http://schemas.microsoft.com/office/powerpoint/2010/main" val="2604781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" y="0"/>
            <a:ext cx="914349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 txBox="1"/>
          <p:nvPr/>
        </p:nvSpPr>
        <p:spPr>
          <a:xfrm>
            <a:off x="380447" y="1371970"/>
            <a:ext cx="7886700" cy="3277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Son los principios ideológicos o morales por los que se guía una organización. Están constituidos por un conjunto de normas y costumbres que representan la forma de actuar y nos permiten diferenciar entre lo correcto y lo incorrecto, lo justo y lo injusto. En este sentido nuestros valores institucionales que inspiran nuestra función pública son los siguientes: </a:t>
            </a:r>
            <a:br>
              <a:rPr lang="es-CL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s-CL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1. Profesionalismo </a:t>
            </a:r>
            <a:br>
              <a:rPr lang="es-CL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s-CL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2. Eficiencia y eficacia </a:t>
            </a:r>
            <a:br>
              <a:rPr lang="es-CL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s-CL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3. Compromiso </a:t>
            </a:r>
            <a:br>
              <a:rPr lang="es-CL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s-CL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4. Transparencia </a:t>
            </a:r>
            <a:br>
              <a:rPr lang="es-CL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s-CL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5. Respeto </a:t>
            </a:r>
            <a:br>
              <a:rPr lang="es-CL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s-CL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6. Responsabilidad </a:t>
            </a:r>
            <a:endParaRPr lang="es-CL" sz="1500" dirty="0">
              <a:solidFill>
                <a:srgbClr val="2E319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628657" y="983770"/>
            <a:ext cx="7886700" cy="38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s-419" sz="2100" b="1" i="0" u="none" strike="noStrike" cap="none" dirty="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VALORES</a:t>
            </a:r>
            <a:endParaRPr sz="1100" dirty="0">
              <a:solidFill>
                <a:srgbClr val="2E319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37"/>
            <a:ext cx="9144001" cy="5143784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5"/>
          <p:cNvSpPr txBox="1"/>
          <p:nvPr/>
        </p:nvSpPr>
        <p:spPr>
          <a:xfrm>
            <a:off x="301214" y="1371970"/>
            <a:ext cx="8257890" cy="3404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C4581"/>
              </a:buClr>
              <a:buSzPts val="1500"/>
              <a:buFont typeface="Arial"/>
              <a:buNone/>
            </a:pPr>
            <a:r>
              <a:rPr lang="es-CL" sz="2000" dirty="0">
                <a:solidFill>
                  <a:srgbClr val="2E3192"/>
                </a:solidFill>
              </a:rPr>
              <a:t>1. Reconocimiento del buen desempeño de los funcionarios y funcionarias </a:t>
            </a:r>
            <a:br>
              <a:rPr lang="es-CL" sz="2000" dirty="0">
                <a:solidFill>
                  <a:srgbClr val="2E3192"/>
                </a:solidFill>
              </a:rPr>
            </a:br>
            <a:r>
              <a:rPr lang="es-CL" sz="2000" dirty="0">
                <a:solidFill>
                  <a:srgbClr val="2E3192"/>
                </a:solidFill>
              </a:rPr>
              <a:t>2. Promoción y apoyo al desarrollo de nuevas habilidades y conocimientos de los funcionarios y funcionarias </a:t>
            </a:r>
            <a:br>
              <a:rPr lang="es-CL" sz="2000" dirty="0">
                <a:solidFill>
                  <a:srgbClr val="2E3192"/>
                </a:solidFill>
              </a:rPr>
            </a:br>
            <a:r>
              <a:rPr lang="es-CL" sz="2000" dirty="0">
                <a:solidFill>
                  <a:srgbClr val="2E3192"/>
                </a:solidFill>
              </a:rPr>
              <a:t>3. Mejoramiento continuo de las condiciones laborales de los funcionarios y funcionarias </a:t>
            </a:r>
            <a:br>
              <a:rPr lang="es-CL" sz="2000" dirty="0">
                <a:solidFill>
                  <a:srgbClr val="2E3192"/>
                </a:solidFill>
              </a:rPr>
            </a:br>
            <a:r>
              <a:rPr lang="es-CL" sz="2000" dirty="0">
                <a:solidFill>
                  <a:srgbClr val="2E3192"/>
                </a:solidFill>
              </a:rPr>
              <a:t>4. Trato igualitario </a:t>
            </a:r>
            <a:br>
              <a:rPr lang="es-CL" sz="2000" dirty="0">
                <a:solidFill>
                  <a:srgbClr val="2E3192"/>
                </a:solidFill>
              </a:rPr>
            </a:br>
            <a:r>
              <a:rPr lang="es-CL" sz="2000" dirty="0">
                <a:solidFill>
                  <a:srgbClr val="2E3192"/>
                </a:solidFill>
              </a:rPr>
              <a:t>5. Fomento de un clima laboral participativo e integrativo </a:t>
            </a:r>
            <a:br>
              <a:rPr lang="es-CL" sz="2000" dirty="0">
                <a:solidFill>
                  <a:srgbClr val="2E3192"/>
                </a:solidFill>
              </a:rPr>
            </a:br>
            <a:r>
              <a:rPr lang="es-CL" sz="2000" dirty="0">
                <a:solidFill>
                  <a:srgbClr val="2E3192"/>
                </a:solidFill>
              </a:rPr>
              <a:t>6. Ambiente inclusivo </a:t>
            </a:r>
            <a:br>
              <a:rPr lang="es-CL" sz="2000" dirty="0">
                <a:solidFill>
                  <a:srgbClr val="2E3192"/>
                </a:solidFill>
              </a:rPr>
            </a:br>
            <a:r>
              <a:rPr lang="es-CL" sz="2000" dirty="0">
                <a:solidFill>
                  <a:srgbClr val="2E3192"/>
                </a:solidFill>
              </a:rPr>
              <a:t>7. Rechazo al tráfico de influencias </a:t>
            </a:r>
            <a:br>
              <a:rPr lang="es-CL" sz="2000" dirty="0">
                <a:solidFill>
                  <a:srgbClr val="2E3192"/>
                </a:solidFill>
              </a:rPr>
            </a:br>
            <a:r>
              <a:rPr lang="es-CL" sz="2000" dirty="0">
                <a:solidFill>
                  <a:srgbClr val="2E3192"/>
                </a:solidFill>
              </a:rPr>
              <a:t>8. Sanción al acoso sexual, acoso laboral y al maltrato laboral </a:t>
            </a:r>
          </a:p>
        </p:txBody>
      </p:sp>
      <p:sp>
        <p:nvSpPr>
          <p:cNvPr id="73" name="Google Shape;73;p15"/>
          <p:cNvSpPr txBox="1"/>
          <p:nvPr/>
        </p:nvSpPr>
        <p:spPr>
          <a:xfrm>
            <a:off x="301214" y="983770"/>
            <a:ext cx="8214143" cy="38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925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s-CL" sz="2000" b="1" dirty="0">
                <a:solidFill>
                  <a:srgbClr val="2E3192"/>
                </a:solidFill>
              </a:rPr>
              <a:t>COMPROMISOS DE LA INSTITUCIÓN CON SUS FUNCIONARIAS/OS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1" cy="5143784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8"/>
          <p:cNvSpPr txBox="1"/>
          <p:nvPr/>
        </p:nvSpPr>
        <p:spPr>
          <a:xfrm>
            <a:off x="279699" y="1371970"/>
            <a:ext cx="8138639" cy="2605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</a:pPr>
            <a:r>
              <a:rPr lang="es-CL" sz="2000" b="0" i="0" u="none" strike="noStrike" cap="none" dirty="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1. Relaciones de respeto </a:t>
            </a:r>
            <a:br>
              <a:rPr lang="es-CL" sz="2000" b="0" i="0" u="none" strike="noStrike" cap="none" dirty="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s-CL" sz="2000" b="0" i="0" u="none" strike="noStrike" cap="none" dirty="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2. Rechazo a la discriminación </a:t>
            </a:r>
            <a:br>
              <a:rPr lang="es-CL" sz="2000" b="0" i="0" u="none" strike="noStrike" cap="none" dirty="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s-CL" sz="2000" b="0" i="0" u="none" strike="noStrike" cap="none" dirty="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3. Integración </a:t>
            </a:r>
            <a:br>
              <a:rPr lang="es-CL" sz="2000" b="0" i="0" u="none" strike="noStrike" cap="none" dirty="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s-CL" sz="2000" b="0" i="0" u="none" strike="noStrike" cap="none" dirty="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4. Comunicaciones internas transparentes </a:t>
            </a:r>
            <a:br>
              <a:rPr lang="es-CL" sz="2000" b="0" i="0" u="none" strike="noStrike" cap="none" dirty="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s-CL" sz="2000" b="0" i="0" u="none" strike="noStrike" cap="none" dirty="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5. Trabajo colaborativo y en equipo </a:t>
            </a:r>
            <a:br>
              <a:rPr lang="es-CL" sz="2000" b="0" i="0" u="none" strike="noStrike" cap="none" dirty="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s-CL" sz="2000" b="0" i="0" u="none" strike="noStrike" cap="none" dirty="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6. Rechazo y denuncia al acoso sexual, acoso laboral y al maltrato laboral </a:t>
            </a:r>
          </a:p>
        </p:txBody>
      </p:sp>
      <p:sp>
        <p:nvSpPr>
          <p:cNvPr id="97" name="Google Shape;97;p18"/>
          <p:cNvSpPr txBox="1"/>
          <p:nvPr/>
        </p:nvSpPr>
        <p:spPr>
          <a:xfrm>
            <a:off x="628657" y="983770"/>
            <a:ext cx="7886700" cy="38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s-419" sz="2100" b="1" i="0" u="none" strike="noStrike" cap="none" dirty="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COMPROMISOS ENTRE PARES</a:t>
            </a:r>
            <a:endParaRPr sz="1100" dirty="0">
              <a:solidFill>
                <a:srgbClr val="2E319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" y="0"/>
            <a:ext cx="914349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258183" y="290456"/>
            <a:ext cx="5755341" cy="753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</a:pPr>
            <a:r>
              <a:rPr lang="es-CL" sz="2000" b="0" i="0" u="none" strike="noStrike" cap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Compromisos con la Institución </a:t>
            </a:r>
            <a:endParaRPr sz="2000" b="0" i="0" u="none" strike="noStrike" cap="none" dirty="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FCB2BB14-6197-64DB-6556-E0FAD05AA650}"/>
              </a:ext>
            </a:extLst>
          </p:cNvPr>
          <p:cNvSpPr txBox="1"/>
          <p:nvPr/>
        </p:nvSpPr>
        <p:spPr>
          <a:xfrm>
            <a:off x="355002" y="1140589"/>
            <a:ext cx="80252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dirty="0">
                <a:solidFill>
                  <a:schemeClr val="bg1"/>
                </a:solidFill>
              </a:rPr>
              <a:t>1. Participación, compromiso y responsabilidad </a:t>
            </a:r>
            <a:br>
              <a:rPr lang="es-CL" sz="2000" dirty="0">
                <a:solidFill>
                  <a:schemeClr val="bg1"/>
                </a:solidFill>
              </a:rPr>
            </a:br>
            <a:r>
              <a:rPr lang="es-CL" sz="2000" dirty="0">
                <a:solidFill>
                  <a:schemeClr val="bg1"/>
                </a:solidFill>
              </a:rPr>
              <a:t>2. Productividad y uso de los recursos de manera eficiente </a:t>
            </a:r>
            <a:br>
              <a:rPr lang="es-CL" sz="2000" dirty="0">
                <a:solidFill>
                  <a:schemeClr val="bg1"/>
                </a:solidFill>
              </a:rPr>
            </a:br>
            <a:r>
              <a:rPr lang="es-CL" sz="2000" dirty="0">
                <a:solidFill>
                  <a:schemeClr val="bg1"/>
                </a:solidFill>
              </a:rPr>
              <a:t>3. No realizar dentro de sus actividades públicas actividades de tipo político-electorales </a:t>
            </a:r>
            <a:br>
              <a:rPr lang="es-CL" sz="2000" dirty="0">
                <a:solidFill>
                  <a:schemeClr val="bg1"/>
                </a:solidFill>
              </a:rPr>
            </a:br>
            <a:r>
              <a:rPr lang="es-CL" sz="2000" dirty="0">
                <a:solidFill>
                  <a:schemeClr val="bg1"/>
                </a:solidFill>
              </a:rPr>
              <a:t>4. Prevención de la malversación y fraude de fondos públicos </a:t>
            </a:r>
            <a:br>
              <a:rPr lang="es-CL" sz="2000" dirty="0">
                <a:solidFill>
                  <a:schemeClr val="bg1"/>
                </a:solidFill>
              </a:rPr>
            </a:br>
            <a:r>
              <a:rPr lang="es-CL" sz="2000" dirty="0">
                <a:solidFill>
                  <a:schemeClr val="bg1"/>
                </a:solidFill>
              </a:rPr>
              <a:t>5. No emplear bienes de la institución en provecho propio </a:t>
            </a:r>
            <a:br>
              <a:rPr lang="es-CL" sz="2000" dirty="0">
                <a:solidFill>
                  <a:schemeClr val="bg1"/>
                </a:solidFill>
              </a:rPr>
            </a:br>
            <a:r>
              <a:rPr lang="es-CL" sz="2000" dirty="0">
                <a:solidFill>
                  <a:schemeClr val="bg1"/>
                </a:solidFill>
              </a:rPr>
              <a:t>6. No ocupar tiempo de la jornada en beneficio personal </a:t>
            </a:r>
            <a:br>
              <a:rPr lang="es-CL" sz="2000" dirty="0">
                <a:solidFill>
                  <a:schemeClr val="bg1"/>
                </a:solidFill>
              </a:rPr>
            </a:br>
            <a:r>
              <a:rPr lang="es-CL" sz="2000" dirty="0">
                <a:solidFill>
                  <a:schemeClr val="bg1"/>
                </a:solidFill>
              </a:rPr>
              <a:t>7. Prevención de conflictos de interés y negociaciones incompatibles </a:t>
            </a:r>
            <a:br>
              <a:rPr lang="es-CL" sz="2000" dirty="0">
                <a:solidFill>
                  <a:schemeClr val="bg1"/>
                </a:solidFill>
              </a:rPr>
            </a:br>
            <a:r>
              <a:rPr lang="es-CL" sz="2000" dirty="0">
                <a:solidFill>
                  <a:schemeClr val="bg1"/>
                </a:solidFill>
              </a:rPr>
              <a:t>8. Uso correcto de la información institucional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2F4CFA-874E-06E8-BE1D-F240F1D3A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C9CB9B-F18D-F3B3-173F-0681750FD3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3FDB692-47BA-1C6A-AB3A-5A0B7FC7F0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" y="0"/>
            <a:ext cx="9141292" cy="51435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575ECB99-3A97-A1C2-9838-87398F87378E}"/>
              </a:ext>
            </a:extLst>
          </p:cNvPr>
          <p:cNvSpPr txBox="1"/>
          <p:nvPr/>
        </p:nvSpPr>
        <p:spPr>
          <a:xfrm>
            <a:off x="150607" y="107576"/>
            <a:ext cx="8606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800" b="1" dirty="0"/>
              <a:t>Compromisos con el Entorno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E00E195-6BCA-E935-720F-656F52070E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607" y="1075821"/>
            <a:ext cx="9144000" cy="2239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496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" y="0"/>
            <a:ext cx="914349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 rotWithShape="1">
          <a:blip r:embed="rId4">
            <a:alphaModFix/>
          </a:blip>
          <a:srcRect l="49392"/>
          <a:stretch/>
        </p:blipFill>
        <p:spPr>
          <a:xfrm>
            <a:off x="4991386" y="833438"/>
            <a:ext cx="2950082" cy="3738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ráfico 2">
            <a:extLst>
              <a:ext uri="{FF2B5EF4-FFF2-40B4-BE49-F238E27FC236}">
                <a16:creationId xmlns:a16="http://schemas.microsoft.com/office/drawing/2014/main" id="{A42A0CA5-BCDD-AF3A-D6E6-27C99885DE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091"/>
          <a:stretch/>
        </p:blipFill>
        <p:spPr bwMode="auto">
          <a:xfrm>
            <a:off x="2841470" y="1762592"/>
            <a:ext cx="2071831" cy="1860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F37CFFE8-8B76-CA08-6558-03433943C5FC}"/>
              </a:ext>
            </a:extLst>
          </p:cNvPr>
          <p:cNvSpPr txBox="1"/>
          <p:nvPr/>
        </p:nvSpPr>
        <p:spPr>
          <a:xfrm>
            <a:off x="2097741" y="261939"/>
            <a:ext cx="49485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L" b="1" i="1" dirty="0">
              <a:solidFill>
                <a:schemeClr val="bg1"/>
              </a:solidFill>
            </a:endParaRPr>
          </a:p>
          <a:p>
            <a:pPr algn="ctr"/>
            <a:endParaRPr lang="es-CL" b="1" i="1" dirty="0">
              <a:solidFill>
                <a:schemeClr val="bg1"/>
              </a:solidFill>
            </a:endParaRPr>
          </a:p>
          <a:p>
            <a:pPr algn="ctr"/>
            <a:r>
              <a:rPr lang="es-CL" b="1" i="1" dirty="0">
                <a:solidFill>
                  <a:schemeClr val="bg1"/>
                </a:solidFill>
              </a:rPr>
              <a:t>MUCHAS GRACIAS!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962</TotalTime>
  <Words>571</Words>
  <Application>Microsoft Office PowerPoint</Application>
  <PresentationFormat>Presentación en pantalla (16:9)</PresentationFormat>
  <Paragraphs>34</Paragraphs>
  <Slides>9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2" baseType="lpstr">
      <vt:lpstr>Arial</vt:lpstr>
      <vt:lpstr>Verdana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Carolina Amigo Larenas</dc:creator>
  <cp:lastModifiedBy>Rodolfo Valdivia Paredes</cp:lastModifiedBy>
  <cp:revision>3</cp:revision>
  <dcterms:modified xsi:type="dcterms:W3CDTF">2025-12-12T16:05:14Z</dcterms:modified>
</cp:coreProperties>
</file>